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slideLayouts/slideLayout1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13A_28AB56C5.xml" ContentType="application/vnd.ms-powerpoint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532" r:id="rId4"/>
    <p:sldMasterId id="2147493546" r:id="rId5"/>
    <p:sldMasterId id="2147493510" r:id="rId6"/>
    <p:sldMasterId id="2147493524" r:id="rId7"/>
    <p:sldMasterId id="2147483660" r:id="rId8"/>
    <p:sldMasterId id="2147493556" r:id="rId9"/>
    <p:sldMasterId id="2147493560" r:id="rId10"/>
  </p:sldMasterIdLst>
  <p:notesMasterIdLst>
    <p:notesMasterId r:id="rId24"/>
  </p:notesMasterIdLst>
  <p:handoutMasterIdLst>
    <p:handoutMasterId r:id="rId25"/>
  </p:handoutMasterIdLst>
  <p:sldIdLst>
    <p:sldId id="284" r:id="rId11"/>
    <p:sldId id="286" r:id="rId12"/>
    <p:sldId id="299" r:id="rId13"/>
    <p:sldId id="289" r:id="rId14"/>
    <p:sldId id="304" r:id="rId15"/>
    <p:sldId id="5675" r:id="rId16"/>
    <p:sldId id="313" r:id="rId17"/>
    <p:sldId id="314" r:id="rId18"/>
    <p:sldId id="306" r:id="rId19"/>
    <p:sldId id="307" r:id="rId20"/>
    <p:sldId id="305" r:id="rId21"/>
    <p:sldId id="5673" r:id="rId22"/>
    <p:sldId id="53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7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986F017-CABB-495E-AB45-6E533EBEF015}" name="Boone, Kelly" initials="BK" userId="S::BooneKR@cdmsmith.com::967226a6-3606-4582-880f-61c9c1ca4da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39BBFF"/>
    <a:srgbClr val="69B834"/>
    <a:srgbClr val="0D6FBD"/>
    <a:srgbClr val="69B833"/>
    <a:srgbClr val="063D89"/>
    <a:srgbClr val="0D6C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1066" y="221"/>
      </p:cViewPr>
      <p:guideLst>
        <p:guide orient="horz" pos="2160"/>
        <p:guide pos="27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comments/modernComment_13A_28AB56C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C9C29C2-8CA6-4AD0-9AA2-C0B7C04828C7}" authorId="{0986F017-CABB-495E-AB45-6E533EBEF015}" created="2023-12-20T21:20:26.992">
    <pc:sldMkLst xmlns:pc="http://schemas.microsoft.com/office/powerpoint/2013/main/command">
      <pc:docMk/>
      <pc:sldMk cId="682317509" sldId="314"/>
    </pc:sldMkLst>
    <p188:txBody>
      <a:bodyPr/>
      <a:lstStyle/>
      <a:p>
        <a:r>
          <a:rPr lang="en-US"/>
          <a:t>Consider no text/legend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DMSmith_logo_print_PMS_BlueG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875" y="8530130"/>
            <a:ext cx="901700" cy="39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291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CDMSmith_logo_print_PMS_BlueG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875" y="8530130"/>
            <a:ext cx="901700" cy="39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749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6995E-2265-49FF-82BF-B105207693E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31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6995E-2265-49FF-82BF-B105207693E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496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6995E-2265-49FF-82BF-B105207693E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46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622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6995E-2265-49FF-82BF-B105207693E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10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6995E-2265-49FF-82BF-B105207693E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520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58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6995E-2265-49FF-82BF-B105207693E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589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6995E-2265-49FF-82BF-B105207693E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120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6995E-2265-49FF-82BF-B105207693E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38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6" y="2695737"/>
            <a:ext cx="12191999" cy="1469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itle 7"/>
          <p:cNvSpPr>
            <a:spLocks noGrp="1"/>
          </p:cNvSpPr>
          <p:nvPr>
            <p:ph type="title"/>
          </p:nvPr>
        </p:nvSpPr>
        <p:spPr>
          <a:xfrm>
            <a:off x="3793068" y="2695740"/>
            <a:ext cx="8398933" cy="146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en-US" sz="3600" b="0" i="0" baseline="0">
                <a:solidFill>
                  <a:srgbClr val="0D6FBD"/>
                </a:solidFill>
                <a:cs typeface="Myriad Pro Cond"/>
              </a:defRPr>
            </a:lvl1pPr>
          </a:lstStyle>
          <a:p>
            <a:pPr marL="0" lvl="0" algn="l"/>
            <a:r>
              <a:rPr lang="en-US"/>
              <a:t>Click to edit Master title style</a:t>
            </a:r>
          </a:p>
        </p:txBody>
      </p:sp>
      <p:pic>
        <p:nvPicPr>
          <p:cNvPr id="8" name="Picture 7" descr="Generic3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975" y="2692586"/>
            <a:ext cx="2946031" cy="147301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3" y="2695737"/>
            <a:ext cx="451556" cy="14698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48737" y="0"/>
            <a:ext cx="0" cy="685800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4" y="4165600"/>
            <a:ext cx="12192001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584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3080" y="6567596"/>
            <a:ext cx="78232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75472711-4FCB-2141-A321-C0607E7142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463040" y="6567596"/>
            <a:ext cx="656336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 dirty="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06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C7A11-E929-4D9E-8509-38522F7F6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9ED62E-E7A9-4040-B01E-E0C16CC22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7F8F-C925-4CB8-BC3E-B49E5718C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807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AB9F6-69C7-46B5-A53C-8E2685E77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C58DD-71D5-4CC6-BFE7-17C9DBAED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962024"/>
            <a:ext cx="5438775" cy="5705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9906F2-93E3-4F38-B819-224377A4D9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24624" y="962024"/>
            <a:ext cx="5438775" cy="5705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3F9076-D7BD-4B28-B495-859716982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7F8F-C925-4CB8-BC3E-B49E5718C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4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D56D1-9116-423E-9DDE-188826366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BDAA9-AE4C-4E57-9D6F-C54151CB0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09852-8FE9-4F7A-8086-4A0BAA3DC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7F8F-C925-4CB8-BC3E-B49E5718C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9255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F026ED-A1BB-4ED6-B784-11819C094DBD}"/>
              </a:ext>
            </a:extLst>
          </p:cNvPr>
          <p:cNvSpPr/>
          <p:nvPr userDrawn="1"/>
        </p:nvSpPr>
        <p:spPr>
          <a:xfrm>
            <a:off x="0" y="0"/>
            <a:ext cx="12192000" cy="5010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3FCCD65-D4D3-4152-A55E-2A8AA17198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C5DB0B-5D5B-4A11-BF3E-9437002955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625" y="312738"/>
            <a:ext cx="9144000" cy="2387600"/>
          </a:xfrm>
          <a:solidFill>
            <a:schemeClr val="bg1"/>
          </a:solidFill>
        </p:spPr>
        <p:txBody>
          <a:bodyPr lIns="91440" rIns="91440"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9388F8-59DE-476A-9626-A15F957BD7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625" y="2700338"/>
            <a:ext cx="9144000" cy="117633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2744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D53534B-7417-4C58-8E29-8A6EE16D84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2" y="-4339"/>
            <a:ext cx="12192712" cy="68647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5DFF1E-907C-4F2B-94BB-73EF0BBB8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274" y="0"/>
            <a:ext cx="7623175" cy="1652760"/>
          </a:xfrm>
          <a:solidFill>
            <a:schemeClr val="bg1"/>
          </a:solidFill>
        </p:spPr>
        <p:txBody>
          <a:bodyPr lIns="274320" tIns="274320" rIns="274320" anchor="b">
            <a:spAutoFit/>
          </a:bodyPr>
          <a:lstStyle>
            <a:lvl1pPr>
              <a:defRPr sz="4800" b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9BBF3-30F4-4EB2-837E-72A1595B0A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24274" y="1652761"/>
            <a:ext cx="7623176" cy="646331"/>
          </a:xfrm>
          <a:solidFill>
            <a:schemeClr val="bg1"/>
          </a:solidFill>
        </p:spPr>
        <p:txBody>
          <a:bodyPr lIns="274320" tIns="91440" rIns="274320" bIns="274320">
            <a:sp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79152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C7A11-E929-4D9E-8509-38522F7F6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9ED62E-E7A9-4040-B01E-E0C16CC22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7F8F-C925-4CB8-BC3E-B49E5718C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80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D56D1-9116-423E-9DDE-188826366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BDAA9-AE4C-4E57-9D6F-C54151CB0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300"/>
              </a:spcBef>
              <a:spcAft>
                <a:spcPts val="600"/>
              </a:spcAft>
              <a:defRPr/>
            </a:lvl1pPr>
            <a:lvl2pPr>
              <a:spcBef>
                <a:spcPts val="300"/>
              </a:spcBef>
              <a:spcAft>
                <a:spcPts val="600"/>
              </a:spcAft>
              <a:defRPr/>
            </a:lvl2pPr>
            <a:lvl3pPr>
              <a:spcBef>
                <a:spcPts val="300"/>
              </a:spcBef>
              <a:spcAft>
                <a:spcPts val="600"/>
              </a:spcAft>
              <a:defRPr/>
            </a:lvl3pPr>
            <a:lvl4pPr>
              <a:spcBef>
                <a:spcPts val="300"/>
              </a:spcBef>
              <a:spcAft>
                <a:spcPts val="600"/>
              </a:spcAft>
              <a:defRPr/>
            </a:lvl4pPr>
            <a:lvl5pPr>
              <a:spcBef>
                <a:spcPts val="3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09852-8FE9-4F7A-8086-4A0BAA3DC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7F8F-C925-4CB8-BC3E-B49E5718C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92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AB9F6-69C7-46B5-A53C-8E2685E77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C58DD-71D5-4CC6-BFE7-17C9DBAED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962024"/>
            <a:ext cx="5438775" cy="5705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9906F2-93E3-4F38-B819-224377A4D9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24624" y="962024"/>
            <a:ext cx="5438775" cy="5705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3F9076-D7BD-4B28-B495-859716982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7F8F-C925-4CB8-BC3E-B49E5718C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4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" y="2695737"/>
            <a:ext cx="12191999" cy="1469839"/>
          </a:xfrm>
          <a:prstGeom prst="rect">
            <a:avLst/>
          </a:prstGeom>
          <a:solidFill>
            <a:srgbClr val="0D6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itle 7"/>
          <p:cNvSpPr>
            <a:spLocks noGrp="1"/>
          </p:cNvSpPr>
          <p:nvPr>
            <p:ph type="title"/>
          </p:nvPr>
        </p:nvSpPr>
        <p:spPr>
          <a:xfrm>
            <a:off x="3793068" y="2695740"/>
            <a:ext cx="8398933" cy="146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en-US" sz="3600" b="0" i="0" baseline="0">
                <a:solidFill>
                  <a:srgbClr val="FFFFFF"/>
                </a:solidFill>
                <a:cs typeface="Myriad Pro Cond"/>
              </a:defRPr>
            </a:lvl1pPr>
          </a:lstStyle>
          <a:p>
            <a:pPr marL="0" lvl="0" algn="l"/>
            <a:r>
              <a:rPr lang="en-US"/>
              <a:t>Click to edit Master title style</a:t>
            </a:r>
          </a:p>
        </p:txBody>
      </p:sp>
      <p:pic>
        <p:nvPicPr>
          <p:cNvPr id="9" name="Picture 8" descr="Generic3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975" y="2689385"/>
            <a:ext cx="2946031" cy="1473014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3" y="2695737"/>
            <a:ext cx="451556" cy="14698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48737" y="0"/>
            <a:ext cx="0" cy="6858000"/>
          </a:xfrm>
          <a:prstGeom prst="line">
            <a:avLst/>
          </a:prstGeom>
          <a:ln>
            <a:solidFill>
              <a:srgbClr val="7AC14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4" y="4165600"/>
            <a:ext cx="12192001" cy="0"/>
          </a:xfrm>
          <a:prstGeom prst="line">
            <a:avLst/>
          </a:prstGeom>
          <a:ln>
            <a:solidFill>
              <a:srgbClr val="7AC14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7115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891" indent="-342891">
              <a:buClr>
                <a:schemeClr val="accent1"/>
              </a:buClr>
              <a:buFont typeface="Wingdings" charset="2"/>
              <a:buChar char="§"/>
              <a:defRPr/>
            </a:lvl1pPr>
            <a:lvl2pPr marL="742932" indent="-285744">
              <a:buClr>
                <a:schemeClr val="accent1"/>
              </a:buClr>
              <a:buFont typeface="Wingdings" charset="2"/>
              <a:buChar char="§"/>
              <a:defRPr/>
            </a:lvl2pPr>
            <a:lvl3pPr marL="1142971" indent="-228594">
              <a:buClr>
                <a:schemeClr val="accent1"/>
              </a:buClr>
              <a:buFont typeface="Wingdings" charset="2"/>
              <a:buChar char="§"/>
              <a:defRPr/>
            </a:lvl3pPr>
            <a:lvl4pPr marL="1600160" indent="-228594">
              <a:buClr>
                <a:schemeClr val="accent1"/>
              </a:buClr>
              <a:buFont typeface="Wingdings" charset="2"/>
              <a:buChar char="§"/>
              <a:defRPr/>
            </a:lvl4pPr>
            <a:lvl5pPr marL="2057349" indent="-228594">
              <a:buClr>
                <a:schemeClr val="accent1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3080" y="6567596"/>
            <a:ext cx="78232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5472711-4FCB-2141-A321-C0607E7142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463040" y="6567596"/>
            <a:ext cx="656336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 dirty="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2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677333" y="1391921"/>
            <a:ext cx="5232400" cy="4924743"/>
          </a:xfrm>
          <a:prstGeom prst="rect">
            <a:avLst/>
          </a:prstGeom>
        </p:spPr>
        <p:txBody>
          <a:bodyPr>
            <a:normAutofit/>
          </a:bodyPr>
          <a:lstStyle>
            <a:lvl1pPr marL="342891" indent="-342891">
              <a:buClr>
                <a:schemeClr val="accent1"/>
              </a:buClr>
              <a:buFont typeface="Wingdings" charset="2"/>
              <a:buChar char="§"/>
              <a:defRPr sz="2400"/>
            </a:lvl1pPr>
            <a:lvl2pPr marL="742932" indent="-285744">
              <a:buClr>
                <a:schemeClr val="accent1"/>
              </a:buClr>
              <a:buFont typeface="Wingdings" charset="2"/>
              <a:buChar char="§"/>
              <a:defRPr sz="2000"/>
            </a:lvl2pPr>
            <a:lvl3pPr marL="1142971" indent="-228594">
              <a:buClr>
                <a:schemeClr val="accent1"/>
              </a:buClr>
              <a:buFont typeface="Wingdings" charset="2"/>
              <a:buChar char="§"/>
              <a:defRPr sz="1800"/>
            </a:lvl3pPr>
            <a:lvl4pPr marL="1600160" indent="-228594">
              <a:buClr>
                <a:schemeClr val="accent1"/>
              </a:buClr>
              <a:buFont typeface="Wingdings" charset="2"/>
              <a:buChar char="§"/>
              <a:defRPr sz="1600"/>
            </a:lvl4pPr>
            <a:lvl5pPr marL="2057349" indent="-228594">
              <a:buClr>
                <a:schemeClr val="accent1"/>
              </a:buClr>
              <a:buFont typeface="Wingdings" charset="2"/>
              <a:buChar char="§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350000" y="1391921"/>
            <a:ext cx="5232400" cy="4924743"/>
          </a:xfrm>
          <a:prstGeom prst="rect">
            <a:avLst/>
          </a:prstGeom>
        </p:spPr>
        <p:txBody>
          <a:bodyPr>
            <a:normAutofit/>
          </a:bodyPr>
          <a:lstStyle>
            <a:lvl1pPr marL="342891" indent="-342891">
              <a:buClr>
                <a:schemeClr val="accent1"/>
              </a:buClr>
              <a:buFont typeface="Wingdings" charset="2"/>
              <a:buChar char="§"/>
              <a:defRPr sz="2400"/>
            </a:lvl1pPr>
            <a:lvl2pPr marL="742932" indent="-285744">
              <a:buClr>
                <a:schemeClr val="accent1"/>
              </a:buClr>
              <a:buFont typeface="Wingdings" charset="2"/>
              <a:buChar char="§"/>
              <a:defRPr sz="2000"/>
            </a:lvl2pPr>
            <a:lvl3pPr marL="1142971" indent="-228594">
              <a:buClr>
                <a:schemeClr val="accent1"/>
              </a:buClr>
              <a:buFont typeface="Wingdings" charset="2"/>
              <a:buChar char="§"/>
              <a:defRPr sz="1800"/>
            </a:lvl3pPr>
            <a:lvl4pPr marL="1600160" indent="-228594">
              <a:buClr>
                <a:schemeClr val="accent1"/>
              </a:buClr>
              <a:buFont typeface="Wingdings" charset="2"/>
              <a:buChar char="§"/>
              <a:defRPr sz="1600"/>
            </a:lvl4pPr>
            <a:lvl5pPr marL="2057349" indent="-228594">
              <a:buClr>
                <a:schemeClr val="accent1"/>
              </a:buClr>
              <a:buFont typeface="Wingdings" charset="2"/>
              <a:buChar char="§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3080" y="6567596"/>
            <a:ext cx="78232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5472711-4FCB-2141-A321-C0607E7142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463040" y="6567596"/>
            <a:ext cx="656336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 dirty="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5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3080" y="6567596"/>
            <a:ext cx="78232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5472711-4FCB-2141-A321-C0607E7142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463040" y="6567596"/>
            <a:ext cx="656336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 dirty="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553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3080" y="6567596"/>
            <a:ext cx="78232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5472711-4FCB-2141-A321-C0607E7142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463040" y="6567596"/>
            <a:ext cx="656336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 dirty="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806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3080" y="6567596"/>
            <a:ext cx="78232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75472711-4FCB-2141-A321-C0607E7142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463040" y="6567596"/>
            <a:ext cx="656336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 dirty="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628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0000" y="1391921"/>
            <a:ext cx="5232400" cy="492474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3" y="1391921"/>
            <a:ext cx="5232400" cy="492474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3080" y="6567596"/>
            <a:ext cx="78232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75472711-4FCB-2141-A321-C0607E7142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463040" y="6567596"/>
            <a:ext cx="656336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 dirty="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4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3080" y="6567596"/>
            <a:ext cx="78232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75472711-4FCB-2141-A321-C0607E7142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463040" y="6567596"/>
            <a:ext cx="656336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 dirty="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92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D6F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14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44" r:id="rId1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0149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55" r:id="rId1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521448"/>
            <a:ext cx="448736" cy="336552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rgbClr val="0D6F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3" y="401638"/>
            <a:ext cx="10905067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l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3" y="1391920"/>
            <a:ext cx="10905067" cy="485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891" lvl="0" indent="-342891" algn="l" defTabSz="457189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</a:pPr>
            <a:r>
              <a:rPr lang="en-US"/>
              <a:t>Click to edit Master text styles</a:t>
            </a:r>
          </a:p>
          <a:p>
            <a:pPr marL="742932" lvl="1" indent="-285744" algn="l" defTabSz="457189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</a:pPr>
            <a:r>
              <a:rPr lang="en-US"/>
              <a:t>Second level</a:t>
            </a:r>
          </a:p>
          <a:p>
            <a:pPr marL="1142971" lvl="2" indent="-228594" algn="l" defTabSz="457189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</a:pPr>
            <a:r>
              <a:rPr lang="en-US"/>
              <a:t>Third level</a:t>
            </a:r>
          </a:p>
          <a:p>
            <a:pPr marL="1600160" lvl="3" indent="-228594" algn="l" defTabSz="457189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</a:pPr>
            <a:r>
              <a:rPr lang="en-US"/>
              <a:t>Fourth level</a:t>
            </a:r>
          </a:p>
          <a:p>
            <a:pPr marL="2057349" lvl="4" indent="-228594" algn="l" defTabSz="457189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</a:pPr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" y="6521448"/>
            <a:ext cx="8994987" cy="0"/>
          </a:xfrm>
          <a:prstGeom prst="line">
            <a:avLst/>
          </a:prstGeom>
          <a:ln w="19050" cmpd="sng">
            <a:gradFill flip="none" rotWithShape="1">
              <a:gsLst>
                <a:gs pos="0">
                  <a:schemeClr val="accent1"/>
                </a:gs>
                <a:gs pos="100000">
                  <a:prstClr val="white"/>
                </a:gs>
              </a:gsLst>
              <a:lin ang="0" scaled="0"/>
              <a:tileRect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448737" y="1600200"/>
            <a:ext cx="0" cy="5257800"/>
          </a:xfrm>
          <a:prstGeom prst="line">
            <a:avLst/>
          </a:prstGeom>
          <a:ln w="19050" cmpd="sng">
            <a:gradFill flip="none" rotWithShape="1">
              <a:gsLst>
                <a:gs pos="0">
                  <a:schemeClr val="accent1"/>
                </a:gs>
                <a:gs pos="100000">
                  <a:prstClr val="white"/>
                </a:gs>
              </a:gsLst>
              <a:lin ang="5400000" scaled="0"/>
              <a:tileRect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3080" y="6567596"/>
            <a:ext cx="78232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5472711-4FCB-2141-A321-C0607E7142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463040" y="6567596"/>
            <a:ext cx="656336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 dirty="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3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12" r:id="rId1"/>
    <p:sldLayoutId id="2147493514" r:id="rId2"/>
    <p:sldLayoutId id="2147493516" r:id="rId3"/>
    <p:sldLayoutId id="2147493517" r:id="rId4"/>
  </p:sldLayoutIdLst>
  <p:hf hdr="0" ftr="0" dt="0"/>
  <p:txStyles>
    <p:titleStyle>
      <a:lvl1pPr algn="ctr" defTabSz="457189" rtl="0" eaLnBrk="1" latinLnBrk="0" hangingPunct="1">
        <a:spcBef>
          <a:spcPct val="0"/>
        </a:spcBef>
        <a:buNone/>
        <a:defRPr lang="en-US" sz="3200" b="0" i="0" kern="1200">
          <a:solidFill>
            <a:srgbClr val="0D6FBD"/>
          </a:solidFill>
          <a:latin typeface="+mj-lt"/>
          <a:ea typeface="+mj-ea"/>
          <a:cs typeface="Myriad Pro Cond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lang="en-US" sz="2400" kern="1200" dirty="0" smtClean="0">
          <a:solidFill>
            <a:schemeClr val="tx1"/>
          </a:solidFill>
          <a:latin typeface="+mj-lt"/>
          <a:ea typeface="+mn-ea"/>
          <a:cs typeface="Myriad Pro"/>
        </a:defRPr>
      </a:lvl1pPr>
      <a:lvl2pPr marL="742932" indent="-285744" algn="l" defTabSz="457189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lang="en-US" sz="2000" i="0" kern="1200" dirty="0" smtClean="0">
          <a:solidFill>
            <a:schemeClr val="tx1"/>
          </a:solidFill>
          <a:latin typeface="+mj-lt"/>
          <a:ea typeface="+mn-ea"/>
          <a:cs typeface="Myriad Pro"/>
        </a:defRPr>
      </a:lvl2pPr>
      <a:lvl3pPr marL="1142971" indent="-228594" algn="l" defTabSz="457189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lang="en-US" sz="1800" kern="1200" dirty="0" smtClean="0">
          <a:solidFill>
            <a:schemeClr val="tx1"/>
          </a:solidFill>
          <a:latin typeface="+mj-lt"/>
          <a:ea typeface="+mn-ea"/>
          <a:cs typeface="Myriad Pro"/>
        </a:defRPr>
      </a:lvl3pPr>
      <a:lvl4pPr marL="1600160" indent="-228594" algn="l" defTabSz="457189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lang="en-US" sz="1600" kern="1200" dirty="0" smtClean="0">
          <a:solidFill>
            <a:schemeClr val="tx1"/>
          </a:solidFill>
          <a:latin typeface="+mj-lt"/>
          <a:ea typeface="+mn-ea"/>
          <a:cs typeface="Myriad Pro"/>
        </a:defRPr>
      </a:lvl4pPr>
      <a:lvl5pPr marL="2057349" indent="-228594" algn="l" defTabSz="457189" rtl="0" eaLnBrk="1" latinLnBrk="0" hangingPunct="1">
        <a:spcBef>
          <a:spcPct val="20000"/>
        </a:spcBef>
        <a:buClr>
          <a:schemeClr val="accent1"/>
        </a:buClr>
        <a:buFont typeface="Arial"/>
        <a:buChar char="»"/>
        <a:defRPr lang="en-US" sz="1600" i="1" kern="1200" dirty="0">
          <a:solidFill>
            <a:schemeClr val="tx1"/>
          </a:solidFill>
          <a:latin typeface="+mj-lt"/>
          <a:ea typeface="+mn-ea"/>
          <a:cs typeface="Myriad Pro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D6F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3" y="401638"/>
            <a:ext cx="109728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l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3" y="1391921"/>
            <a:ext cx="10905067" cy="4924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-1" y="6521449"/>
            <a:ext cx="448737" cy="3365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521448"/>
            <a:ext cx="12412133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48737" y="-114300"/>
            <a:ext cx="0" cy="6972300"/>
          </a:xfrm>
          <a:prstGeom prst="line">
            <a:avLst/>
          </a:prstGeom>
          <a:ln w="1905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3080" y="6567596"/>
            <a:ext cx="78232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75472711-4FCB-2141-A321-C0607E7142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463040" y="6567596"/>
            <a:ext cx="656336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 dirty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00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26" r:id="rId1"/>
    <p:sldLayoutId id="2147493528" r:id="rId2"/>
    <p:sldLayoutId id="2147493530" r:id="rId3"/>
    <p:sldLayoutId id="2147493531" r:id="rId4"/>
  </p:sldLayoutIdLst>
  <p:hf hdr="0" ftr="0" dt="0"/>
  <p:txStyles>
    <p:titleStyle>
      <a:lvl1pPr algn="ctr" defTabSz="457189" rtl="0" eaLnBrk="1" latinLnBrk="0" hangingPunct="1">
        <a:spcBef>
          <a:spcPct val="0"/>
        </a:spcBef>
        <a:buNone/>
        <a:defRPr lang="en-US" sz="3200" b="0" i="0" kern="1200">
          <a:solidFill>
            <a:srgbClr val="FFFFFF"/>
          </a:solidFill>
          <a:latin typeface="+mj-lt"/>
          <a:ea typeface="+mj-ea"/>
          <a:cs typeface="Myriad Pro Cond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Clr>
          <a:schemeClr val="bg1"/>
        </a:buClr>
        <a:buFont typeface="Wingdings" charset="2"/>
        <a:buChar char="§"/>
        <a:defRPr lang="en-US" sz="2400" kern="1200" dirty="0" smtClean="0">
          <a:solidFill>
            <a:srgbClr val="FFFFFF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Clr>
          <a:schemeClr val="bg1"/>
        </a:buClr>
        <a:buFont typeface="Wingdings" charset="2"/>
        <a:buChar char="§"/>
        <a:defRPr lang="en-US" sz="2000" kern="1200" dirty="0" smtClean="0">
          <a:solidFill>
            <a:srgbClr val="FFFFFF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Clr>
          <a:schemeClr val="bg1"/>
        </a:buClr>
        <a:buFont typeface="Wingdings" charset="2"/>
        <a:buChar char="§"/>
        <a:defRPr lang="en-US" sz="1800" kern="1200" dirty="0" smtClean="0">
          <a:solidFill>
            <a:srgbClr val="FFFFFF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Clr>
          <a:schemeClr val="bg1"/>
        </a:buClr>
        <a:buFont typeface="Wingdings" charset="2"/>
        <a:buChar char="§"/>
        <a:defRPr lang="en-US" sz="1600" kern="1200" dirty="0" smtClean="0">
          <a:solidFill>
            <a:srgbClr val="FFFFFF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Clr>
          <a:schemeClr val="bg1"/>
        </a:buClr>
        <a:buFont typeface="Wingdings" charset="2"/>
        <a:buChar char="§"/>
        <a:defRPr lang="en-US" sz="1600" i="1" kern="1200" dirty="0">
          <a:solidFill>
            <a:srgbClr val="FFFFFF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CC0F14-BAEE-45CD-B69D-4CD88649D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84" y="0"/>
            <a:ext cx="9572156" cy="725425"/>
          </a:xfrm>
          <a:prstGeom prst="rect">
            <a:avLst/>
          </a:prstGeom>
          <a:solidFill>
            <a:schemeClr val="accent5"/>
          </a:solidFill>
        </p:spPr>
        <p:txBody>
          <a:bodyPr vert="horz" lIns="274320" tIns="45720" rIns="27432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FC5CA-8C4F-4C62-8A28-3D6597A73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914400"/>
            <a:ext cx="11153775" cy="571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7A820-FBBA-4E53-9CDF-91F7D1607B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3266" y="6238874"/>
            <a:ext cx="640080" cy="640080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accent5"/>
                </a:solidFill>
              </a:defRPr>
            </a:lvl1pPr>
          </a:lstStyle>
          <a:p>
            <a:fld id="{D4927F8F-C925-4CB8-BC3E-B49E5718CB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46A90E-2D63-4889-8C4C-1B252A917F3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47784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EC258F-FCCB-435A-891E-E49C37F897A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9940" y="0"/>
            <a:ext cx="1972060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99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78" r:id="rId2"/>
    <p:sldLayoutId id="2147483662" r:id="rId3"/>
    <p:sldLayoutId id="2147483661" r:id="rId4"/>
    <p:sldLayoutId id="2147493559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CC0F14-BAEE-45CD-B69D-4CD88649D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84" y="0"/>
            <a:ext cx="9572156" cy="725425"/>
          </a:xfrm>
          <a:prstGeom prst="rect">
            <a:avLst/>
          </a:prstGeom>
          <a:solidFill>
            <a:schemeClr val="accent5"/>
          </a:solidFill>
        </p:spPr>
        <p:txBody>
          <a:bodyPr vert="horz" lIns="274320" tIns="45720" rIns="27432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FC5CA-8C4F-4C62-8A28-3D6597A73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914400"/>
            <a:ext cx="11153775" cy="571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7A820-FBBA-4E53-9CDF-91F7D1607B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3266" y="6238874"/>
            <a:ext cx="640080" cy="640080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accent5"/>
                </a:solidFill>
              </a:defRPr>
            </a:lvl1pPr>
          </a:lstStyle>
          <a:p>
            <a:fld id="{D4927F8F-C925-4CB8-BC3E-B49E5718CB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46A90E-2D63-4889-8C4C-1B252A917F3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47784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EC258F-FCCB-435A-891E-E49C37F897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9940" y="0"/>
            <a:ext cx="1972060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99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58" r:id="rId1"/>
    <p:sldLayoutId id="2147493557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CC0F14-BAEE-45CD-B69D-4CD88649D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84" y="0"/>
            <a:ext cx="9572156" cy="725425"/>
          </a:xfrm>
          <a:prstGeom prst="rect">
            <a:avLst/>
          </a:prstGeom>
          <a:solidFill>
            <a:schemeClr val="accent5"/>
          </a:solidFill>
        </p:spPr>
        <p:txBody>
          <a:bodyPr vert="horz" lIns="274320" tIns="45720" rIns="27432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FC5CA-8C4F-4C62-8A28-3D6597A73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914400"/>
            <a:ext cx="11153775" cy="571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7A820-FBBA-4E53-9CDF-91F7D1607B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3266" y="6238874"/>
            <a:ext cx="640080" cy="640080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accent5"/>
                </a:solidFill>
              </a:defRPr>
            </a:lvl1pPr>
          </a:lstStyle>
          <a:p>
            <a:fld id="{D4927F8F-C925-4CB8-BC3E-B49E5718CB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46A90E-2D63-4889-8C4C-1B252A917F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47784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EC258F-FCCB-435A-891E-E49C37F897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9940" y="0"/>
            <a:ext cx="1972060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99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6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A_28AB56C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94F07-32B9-41BD-9041-E811CC46C9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623" y="37530"/>
            <a:ext cx="10251213" cy="1871169"/>
          </a:xfrm>
        </p:spPr>
        <p:txBody>
          <a:bodyPr>
            <a:normAutofit/>
          </a:bodyPr>
          <a:lstStyle/>
          <a:p>
            <a:r>
              <a:rPr lang="en-US"/>
              <a:t>Western Intake Partnership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348AA9-8F12-4860-801B-50B5281D3B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7590" y="2141538"/>
            <a:ext cx="9452222" cy="187116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3100" b="1" dirty="0"/>
              <a:t>Chatham County Conditional District Rezoning Request Public Hearing Presentation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002060"/>
                </a:solidFill>
              </a:rPr>
              <a:t>January 16, 2024</a:t>
            </a:r>
          </a:p>
        </p:txBody>
      </p:sp>
    </p:spTree>
    <p:extLst>
      <p:ext uri="{BB962C8B-B14F-4D97-AF65-F5344CB8AC3E}">
        <p14:creationId xmlns:p14="http://schemas.microsoft.com/office/powerpoint/2010/main" val="4275904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F226C-3403-9B79-F056-5F7ED2AE2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Preliminary Planting/Landscape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3F9722-5E1F-CB78-010E-A29EA5002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7F8F-C925-4CB8-BC3E-B49E5718CBEF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EA6CBA-2F19-8E23-6045-BFD727436E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81" b="-363"/>
          <a:stretch/>
        </p:blipFill>
        <p:spPr>
          <a:xfrm>
            <a:off x="4768031" y="748447"/>
            <a:ext cx="6795235" cy="6130507"/>
          </a:xfrm>
          <a:prstGeom prst="rect">
            <a:avLst/>
          </a:prstGeom>
        </p:spPr>
      </p:pic>
      <p:pic>
        <p:nvPicPr>
          <p:cNvPr id="6" name="Picture 5" descr="A map of a land&#10;&#10;Description automatically generated">
            <a:extLst>
              <a:ext uri="{FF2B5EF4-FFF2-40B4-BE49-F238E27FC236}">
                <a16:creationId xmlns:a16="http://schemas.microsoft.com/office/drawing/2014/main" id="{40BC9A34-E15E-54D3-25F3-71D4DB7113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259" y="828676"/>
            <a:ext cx="4238541" cy="346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9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AC4FA-8BC4-6B1A-605B-0304D1CA9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Aerial View of Preliminary Site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0FE817-32CB-0C50-48F2-125EFA39F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7F8F-C925-4CB8-BC3E-B49E5718CBEF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 descr="A aerial view of a building&#10;&#10;Description automatically generated">
            <a:extLst>
              <a:ext uri="{FF2B5EF4-FFF2-40B4-BE49-F238E27FC236}">
                <a16:creationId xmlns:a16="http://schemas.microsoft.com/office/drawing/2014/main" id="{9620C254-F8C2-4634-9DF6-C1EA688AE4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783" y="725425"/>
            <a:ext cx="10799111" cy="613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0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8F427-2694-F1E2-0FE4-FA5135FEC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Tentative Operations Building Visual – Natural Aesthetic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A762FA-DE1B-ED9B-4B76-A89E510C9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7F8F-C925-4CB8-BC3E-B49E5718CBEF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 descr="A building with a roof&#10;&#10;Description automatically generated with medium confidence">
            <a:extLst>
              <a:ext uri="{FF2B5EF4-FFF2-40B4-BE49-F238E27FC236}">
                <a16:creationId xmlns:a16="http://schemas.microsoft.com/office/drawing/2014/main" id="{B032577F-AB41-69EA-0CD4-15CA6C70C4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784" y="725425"/>
            <a:ext cx="10987675" cy="513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4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E8999-19F7-40B1-8B0D-049038679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274" y="664797"/>
            <a:ext cx="7623175" cy="987963"/>
          </a:xfrm>
        </p:spPr>
        <p:txBody>
          <a:bodyPr/>
          <a:lstStyle/>
          <a:p>
            <a:r>
              <a:rPr lang="en-US"/>
              <a:t>Questions &amp; Discussion</a:t>
            </a:r>
          </a:p>
        </p:txBody>
      </p:sp>
    </p:spTree>
    <p:extLst>
      <p:ext uri="{BB962C8B-B14F-4D97-AF65-F5344CB8AC3E}">
        <p14:creationId xmlns:p14="http://schemas.microsoft.com/office/powerpoint/2010/main" val="2769136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6F1D6-E515-4111-A899-8783E4084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Western Intake Partnership Regional Water Treatment Facility (RWTF)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0F96C-6464-43F2-9CD1-CB1012243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53" y="752185"/>
            <a:ext cx="11367228" cy="5909616"/>
          </a:xfrm>
        </p:spPr>
        <p:txBody>
          <a:bodyPr>
            <a:normAutofit/>
          </a:bodyPr>
          <a:lstStyle/>
          <a:p>
            <a:pPr marL="0" indent="457200">
              <a:buFont typeface="Arial" panose="020B0604020202020204" pitchFamily="34" charset="0"/>
              <a:buNone/>
            </a:pPr>
            <a:endParaRPr lang="en-US" b="1" dirty="0">
              <a:cs typeface="Arial" panose="020B0604020202020204"/>
            </a:endParaRPr>
          </a:p>
          <a:p>
            <a:pPr marL="854075" indent="-396875"/>
            <a:r>
              <a:rPr lang="en-US" b="1" dirty="0">
                <a:cs typeface="Arial" panose="020B0604020202020204"/>
              </a:rPr>
              <a:t>Introductions</a:t>
            </a:r>
          </a:p>
          <a:p>
            <a:pPr marL="854075" indent="-396875"/>
            <a:r>
              <a:rPr lang="en-US" b="1" dirty="0">
                <a:cs typeface="Arial" panose="020B0604020202020204"/>
              </a:rPr>
              <a:t>Items for Presentation</a:t>
            </a:r>
            <a:endParaRPr lang="en-US" dirty="0"/>
          </a:p>
          <a:p>
            <a:pPr marL="1311275" lvl="1" indent="-285750"/>
            <a:r>
              <a:rPr lang="en-US" dirty="0"/>
              <a:t>Project Purpose/Components</a:t>
            </a:r>
          </a:p>
          <a:p>
            <a:pPr marL="1311275" lvl="1" indent="-285750"/>
            <a:r>
              <a:rPr lang="en-US" dirty="0"/>
              <a:t>Vicinity Map</a:t>
            </a:r>
          </a:p>
          <a:p>
            <a:pPr marL="1311275" lvl="1" indent="-285750"/>
            <a:r>
              <a:rPr lang="en-US" dirty="0"/>
              <a:t>Concept for Raw Water Intake and Tunnel to RWTF</a:t>
            </a:r>
          </a:p>
          <a:p>
            <a:pPr marL="1311275" lvl="1" indent="-285750"/>
            <a:r>
              <a:rPr lang="en-US" dirty="0"/>
              <a:t>Preliminary Site Plan</a:t>
            </a:r>
          </a:p>
          <a:p>
            <a:pPr marL="1311275" lvl="1" indent="-285750"/>
            <a:r>
              <a:rPr lang="en-US" dirty="0"/>
              <a:t>Landscape/Planting Plan</a:t>
            </a:r>
          </a:p>
          <a:p>
            <a:pPr marL="1311275" lvl="1" indent="-285750"/>
            <a:r>
              <a:rPr lang="en-US" dirty="0"/>
              <a:t>Visual Impact (Renderings)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4201225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6F1D6-E515-4111-A899-8783E4084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WIP Regional Water Treatment Facility (RWTF)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0F96C-6464-43F2-9CD1-CB1012243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53" y="752185"/>
            <a:ext cx="7440070" cy="5909616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457200">
              <a:buFont typeface="Arial" panose="020B0604020202020204" pitchFamily="34" charset="0"/>
              <a:buNone/>
            </a:pPr>
            <a:endParaRPr lang="en-US" b="1" dirty="0">
              <a:cs typeface="Arial" panose="020B0604020202020204"/>
            </a:endParaRPr>
          </a:p>
          <a:p>
            <a:pPr marL="0" indent="457200">
              <a:buFont typeface="Arial" panose="020B0604020202020204" pitchFamily="34" charset="0"/>
              <a:buNone/>
            </a:pPr>
            <a:r>
              <a:rPr lang="en-US" b="1" dirty="0">
                <a:cs typeface="Arial" panose="020B0604020202020204"/>
              </a:rPr>
              <a:t>Western</a:t>
            </a:r>
            <a:r>
              <a:rPr lang="en-US" sz="2800" b="1" dirty="0">
                <a:cs typeface="Arial" panose="020B0604020202020204"/>
              </a:rPr>
              <a:t> Intake Partnership (WIP)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/>
              <a:t>Chatham County, City of Durham, Town of Pittsboro, OWASA</a:t>
            </a:r>
            <a:endParaRPr lang="en-US" dirty="0">
              <a:highlight>
                <a:srgbClr val="FFFF00"/>
              </a:highlight>
            </a:endParaRPr>
          </a:p>
          <a:p>
            <a:pPr lvl="1">
              <a:lnSpc>
                <a:spcPct val="120000"/>
              </a:lnSpc>
            </a:pPr>
            <a:r>
              <a:rPr lang="en-US" dirty="0"/>
              <a:t>Current owner of RWTF site – OWASA</a:t>
            </a:r>
          </a:p>
          <a:p>
            <a:pPr marL="457200" lvl="1" indent="0">
              <a:buNone/>
            </a:pPr>
            <a:endParaRPr lang="en-US" sz="2800" b="1" dirty="0">
              <a:cs typeface="Arial" panose="020B0604020202020204"/>
            </a:endParaRPr>
          </a:p>
          <a:p>
            <a:pPr marL="457200" lvl="1" indent="0">
              <a:buNone/>
            </a:pPr>
            <a:r>
              <a:rPr lang="en-US" sz="2800" b="1" dirty="0">
                <a:cs typeface="Arial" panose="020B0604020202020204"/>
              </a:rPr>
              <a:t>Project Purpose and Benefits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Construct a new surface water treatment facility to meet long-term water supply needs and access Partners’ Jordan Lake allocations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Benefits include public health and fire protection </a:t>
            </a:r>
          </a:p>
          <a:p>
            <a:pPr marL="457200" lvl="1" indent="0">
              <a:buNone/>
            </a:pPr>
            <a:endParaRPr lang="en-US" sz="2800" b="1" dirty="0">
              <a:cs typeface="Arial" panose="020B0604020202020204"/>
            </a:endParaRPr>
          </a:p>
          <a:p>
            <a:pPr marL="457200" lvl="1" indent="0">
              <a:buNone/>
            </a:pPr>
            <a:r>
              <a:rPr lang="en-US" sz="2800" b="1" dirty="0">
                <a:cs typeface="Arial" panose="020B0604020202020204"/>
              </a:rPr>
              <a:t>Project Components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Jordan Lake Intake </a:t>
            </a:r>
            <a:r>
              <a:rPr lang="en-US" sz="2500" dirty="0"/>
              <a:t>&amp;</a:t>
            </a:r>
            <a:r>
              <a:rPr lang="en-US" dirty="0"/>
              <a:t> Raw Water Pump Station/Pipeline to RWTF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New </a:t>
            </a:r>
            <a:r>
              <a:rPr lang="en-US" sz="2500" dirty="0"/>
              <a:t>Regional</a:t>
            </a:r>
            <a:r>
              <a:rPr lang="en-US" dirty="0"/>
              <a:t> Water Treatment Facility (initial capacity ~20 </a:t>
            </a:r>
            <a:r>
              <a:rPr lang="en-US" dirty="0" err="1"/>
              <a:t>mgd</a:t>
            </a:r>
            <a:r>
              <a:rPr lang="en-US" dirty="0"/>
              <a:t>, plans for future expansion)</a:t>
            </a:r>
          </a:p>
          <a:p>
            <a:pPr lvl="1">
              <a:lnSpc>
                <a:spcPct val="120000"/>
              </a:lnSpc>
              <a:spcAft>
                <a:spcPts val="1200"/>
              </a:spcAft>
            </a:pPr>
            <a:r>
              <a:rPr lang="en-US" dirty="0"/>
              <a:t>Finished Water </a:t>
            </a:r>
            <a:r>
              <a:rPr lang="en-US" sz="2500" dirty="0"/>
              <a:t>Transmission</a:t>
            </a:r>
            <a:r>
              <a:rPr lang="en-US" dirty="0"/>
              <a:t> </a:t>
            </a:r>
            <a:r>
              <a:rPr lang="en-US" sz="2500" dirty="0"/>
              <a:t>Pipelines</a:t>
            </a:r>
            <a:r>
              <a:rPr lang="en-US" dirty="0"/>
              <a:t> (~16 miles initially)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8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E91ED3-362F-425F-8802-232C23E250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2223" y="797646"/>
            <a:ext cx="846914" cy="67472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8FDA8-D728-4756-A63B-ECD0215D2D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3505" y="894747"/>
            <a:ext cx="1219535" cy="5375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E54294-EFAA-405D-8D2D-1F6747888D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7013" y="801345"/>
            <a:ext cx="836045" cy="690182"/>
          </a:xfrm>
          <a:prstGeom prst="rect">
            <a:avLst/>
          </a:prstGeom>
          <a:solidFill>
            <a:schemeClr val="bg1"/>
          </a:solidFill>
          <a:ln w="22225"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C768FF-90EB-1C0F-06F7-F77A76F867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3633" y="817555"/>
            <a:ext cx="912221" cy="621451"/>
          </a:xfrm>
          <a:prstGeom prst="rect">
            <a:avLst/>
          </a:prstGeom>
        </p:spPr>
      </p:pic>
      <p:pic>
        <p:nvPicPr>
          <p:cNvPr id="10" name="Picture 9" descr="A map of a river&#10;&#10;Description automatically generated">
            <a:extLst>
              <a:ext uri="{FF2B5EF4-FFF2-40B4-BE49-F238E27FC236}">
                <a16:creationId xmlns:a16="http://schemas.microsoft.com/office/drawing/2014/main" id="{AE732AD6-B6BA-6587-E2BE-E69314CE18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5354" y="1590825"/>
            <a:ext cx="4190856" cy="526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127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A4B6C-494F-8702-FCE9-A0D06D26E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907" y="0"/>
            <a:ext cx="9572156" cy="725425"/>
          </a:xfrm>
        </p:spPr>
        <p:txBody>
          <a:bodyPr/>
          <a:lstStyle/>
          <a:p>
            <a:r>
              <a:rPr lang="en-US"/>
              <a:t>WIP RWTF Vicinity Map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9B1550-3BEC-D720-644D-D63EBD5BA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7F8F-C925-4CB8-BC3E-B49E5718CBEF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8" descr="A picture containing text, screenshot, map&#10;&#10;Description automatically generated">
            <a:extLst>
              <a:ext uri="{FF2B5EF4-FFF2-40B4-BE49-F238E27FC236}">
                <a16:creationId xmlns:a16="http://schemas.microsoft.com/office/drawing/2014/main" id="{3051C906-AB12-70D6-197D-4304EC6F82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907" y="725425"/>
            <a:ext cx="11553093" cy="616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5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A4B6C-494F-8702-FCE9-A0D06D26E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Concept for Raw Water Intake and Tunnel to RWTF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9B1550-3BEC-D720-644D-D63EBD5BA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7F8F-C925-4CB8-BC3E-B49E5718CBEF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2AA4503-B326-A768-82D7-56D6DCDAA8A5}"/>
              </a:ext>
            </a:extLst>
          </p:cNvPr>
          <p:cNvGrpSpPr/>
          <p:nvPr/>
        </p:nvGrpSpPr>
        <p:grpSpPr>
          <a:xfrm>
            <a:off x="2683067" y="895927"/>
            <a:ext cx="7536873" cy="5823238"/>
            <a:chOff x="6562337" y="1421296"/>
            <a:chExt cx="4800004" cy="442011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0A66C59-E04F-7BF0-9E42-4CF1AABF88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62337" y="1421296"/>
              <a:ext cx="4800004" cy="4093512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890E67A-D550-EC6E-DFEB-4C42937E3986}"/>
                </a:ext>
              </a:extLst>
            </p:cNvPr>
            <p:cNvSpPr/>
            <p:nvPr/>
          </p:nvSpPr>
          <p:spPr>
            <a:xfrm>
              <a:off x="7110579" y="1798011"/>
              <a:ext cx="1042595" cy="493075"/>
            </a:xfrm>
            <a:custGeom>
              <a:avLst/>
              <a:gdLst>
                <a:gd name="connsiteX0" fmla="*/ 223838 w 895350"/>
                <a:gd name="connsiteY0" fmla="*/ 0 h 407194"/>
                <a:gd name="connsiteX1" fmla="*/ 219075 w 895350"/>
                <a:gd name="connsiteY1" fmla="*/ 95250 h 407194"/>
                <a:gd name="connsiteX2" fmla="*/ 257175 w 895350"/>
                <a:gd name="connsiteY2" fmla="*/ 142875 h 407194"/>
                <a:gd name="connsiteX3" fmla="*/ 0 w 895350"/>
                <a:gd name="connsiteY3" fmla="*/ 392906 h 407194"/>
                <a:gd name="connsiteX4" fmla="*/ 61913 w 895350"/>
                <a:gd name="connsiteY4" fmla="*/ 364331 h 407194"/>
                <a:gd name="connsiteX5" fmla="*/ 126207 w 895350"/>
                <a:gd name="connsiteY5" fmla="*/ 371475 h 407194"/>
                <a:gd name="connsiteX6" fmla="*/ 176213 w 895350"/>
                <a:gd name="connsiteY6" fmla="*/ 402431 h 407194"/>
                <a:gd name="connsiteX7" fmla="*/ 204788 w 895350"/>
                <a:gd name="connsiteY7" fmla="*/ 407194 h 407194"/>
                <a:gd name="connsiteX8" fmla="*/ 235744 w 895350"/>
                <a:gd name="connsiteY8" fmla="*/ 400050 h 407194"/>
                <a:gd name="connsiteX9" fmla="*/ 664369 w 895350"/>
                <a:gd name="connsiteY9" fmla="*/ 192881 h 407194"/>
                <a:gd name="connsiteX10" fmla="*/ 895350 w 895350"/>
                <a:gd name="connsiteY10" fmla="*/ 23812 h 407194"/>
                <a:gd name="connsiteX11" fmla="*/ 223838 w 895350"/>
                <a:gd name="connsiteY11" fmla="*/ 0 h 407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95350" h="407194">
                  <a:moveTo>
                    <a:pt x="223838" y="0"/>
                  </a:moveTo>
                  <a:lnTo>
                    <a:pt x="219075" y="95250"/>
                  </a:lnTo>
                  <a:lnTo>
                    <a:pt x="257175" y="142875"/>
                  </a:lnTo>
                  <a:lnTo>
                    <a:pt x="0" y="392906"/>
                  </a:lnTo>
                  <a:lnTo>
                    <a:pt x="61913" y="364331"/>
                  </a:lnTo>
                  <a:lnTo>
                    <a:pt x="126207" y="371475"/>
                  </a:lnTo>
                  <a:lnTo>
                    <a:pt x="176213" y="402431"/>
                  </a:lnTo>
                  <a:lnTo>
                    <a:pt x="204788" y="407194"/>
                  </a:lnTo>
                  <a:lnTo>
                    <a:pt x="235744" y="400050"/>
                  </a:lnTo>
                  <a:lnTo>
                    <a:pt x="664369" y="192881"/>
                  </a:lnTo>
                  <a:lnTo>
                    <a:pt x="895350" y="23812"/>
                  </a:lnTo>
                  <a:lnTo>
                    <a:pt x="223838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412040E-A6E5-85A4-189B-A4F5F64B34B4}"/>
                </a:ext>
              </a:extLst>
            </p:cNvPr>
            <p:cNvSpPr/>
            <p:nvPr/>
          </p:nvSpPr>
          <p:spPr>
            <a:xfrm>
              <a:off x="7044031" y="1844147"/>
              <a:ext cx="1311563" cy="1014983"/>
            </a:xfrm>
            <a:custGeom>
              <a:avLst/>
              <a:gdLst>
                <a:gd name="connsiteX0" fmla="*/ 0 w 1126332"/>
                <a:gd name="connsiteY0" fmla="*/ 442912 h 838200"/>
                <a:gd name="connsiteX1" fmla="*/ 73819 w 1126332"/>
                <a:gd name="connsiteY1" fmla="*/ 369094 h 838200"/>
                <a:gd name="connsiteX2" fmla="*/ 135732 w 1126332"/>
                <a:gd name="connsiteY2" fmla="*/ 357187 h 838200"/>
                <a:gd name="connsiteX3" fmla="*/ 197644 w 1126332"/>
                <a:gd name="connsiteY3" fmla="*/ 373856 h 838200"/>
                <a:gd name="connsiteX4" fmla="*/ 257175 w 1126332"/>
                <a:gd name="connsiteY4" fmla="*/ 397669 h 838200"/>
                <a:gd name="connsiteX5" fmla="*/ 307182 w 1126332"/>
                <a:gd name="connsiteY5" fmla="*/ 385762 h 838200"/>
                <a:gd name="connsiteX6" fmla="*/ 738188 w 1126332"/>
                <a:gd name="connsiteY6" fmla="*/ 176212 h 838200"/>
                <a:gd name="connsiteX7" fmla="*/ 983457 w 1126332"/>
                <a:gd name="connsiteY7" fmla="*/ 0 h 838200"/>
                <a:gd name="connsiteX8" fmla="*/ 1028700 w 1126332"/>
                <a:gd name="connsiteY8" fmla="*/ 4762 h 838200"/>
                <a:gd name="connsiteX9" fmla="*/ 1126332 w 1126332"/>
                <a:gd name="connsiteY9" fmla="*/ 71437 h 838200"/>
                <a:gd name="connsiteX10" fmla="*/ 1085850 w 1126332"/>
                <a:gd name="connsiteY10" fmla="*/ 321469 h 838200"/>
                <a:gd name="connsiteX11" fmla="*/ 992982 w 1126332"/>
                <a:gd name="connsiteY11" fmla="*/ 588169 h 838200"/>
                <a:gd name="connsiteX12" fmla="*/ 914400 w 1126332"/>
                <a:gd name="connsiteY12" fmla="*/ 581025 h 838200"/>
                <a:gd name="connsiteX13" fmla="*/ 912019 w 1126332"/>
                <a:gd name="connsiteY13" fmla="*/ 747712 h 838200"/>
                <a:gd name="connsiteX14" fmla="*/ 619125 w 1126332"/>
                <a:gd name="connsiteY14" fmla="*/ 838200 h 838200"/>
                <a:gd name="connsiteX15" fmla="*/ 531019 w 1126332"/>
                <a:gd name="connsiteY15" fmla="*/ 714375 h 838200"/>
                <a:gd name="connsiteX16" fmla="*/ 426244 w 1126332"/>
                <a:gd name="connsiteY16" fmla="*/ 626269 h 838200"/>
                <a:gd name="connsiteX17" fmla="*/ 345282 w 1126332"/>
                <a:gd name="connsiteY17" fmla="*/ 590550 h 838200"/>
                <a:gd name="connsiteX18" fmla="*/ 195263 w 1126332"/>
                <a:gd name="connsiteY18" fmla="*/ 581025 h 838200"/>
                <a:gd name="connsiteX19" fmla="*/ 128588 w 1126332"/>
                <a:gd name="connsiteY19" fmla="*/ 561975 h 838200"/>
                <a:gd name="connsiteX20" fmla="*/ 47625 w 1126332"/>
                <a:gd name="connsiteY20" fmla="*/ 511969 h 838200"/>
                <a:gd name="connsiteX21" fmla="*/ 0 w 1126332"/>
                <a:gd name="connsiteY21" fmla="*/ 442912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26332" h="838200">
                  <a:moveTo>
                    <a:pt x="0" y="442912"/>
                  </a:moveTo>
                  <a:lnTo>
                    <a:pt x="73819" y="369094"/>
                  </a:lnTo>
                  <a:lnTo>
                    <a:pt x="135732" y="357187"/>
                  </a:lnTo>
                  <a:lnTo>
                    <a:pt x="197644" y="373856"/>
                  </a:lnTo>
                  <a:lnTo>
                    <a:pt x="257175" y="397669"/>
                  </a:lnTo>
                  <a:lnTo>
                    <a:pt x="307182" y="385762"/>
                  </a:lnTo>
                  <a:lnTo>
                    <a:pt x="738188" y="176212"/>
                  </a:lnTo>
                  <a:lnTo>
                    <a:pt x="983457" y="0"/>
                  </a:lnTo>
                  <a:lnTo>
                    <a:pt x="1028700" y="4762"/>
                  </a:lnTo>
                  <a:lnTo>
                    <a:pt x="1126332" y="71437"/>
                  </a:lnTo>
                  <a:lnTo>
                    <a:pt x="1085850" y="321469"/>
                  </a:lnTo>
                  <a:lnTo>
                    <a:pt x="992982" y="588169"/>
                  </a:lnTo>
                  <a:lnTo>
                    <a:pt x="914400" y="581025"/>
                  </a:lnTo>
                  <a:cubicBezTo>
                    <a:pt x="913606" y="636587"/>
                    <a:pt x="912813" y="692150"/>
                    <a:pt x="912019" y="747712"/>
                  </a:cubicBezTo>
                  <a:lnTo>
                    <a:pt x="619125" y="838200"/>
                  </a:lnTo>
                  <a:lnTo>
                    <a:pt x="531019" y="714375"/>
                  </a:lnTo>
                  <a:lnTo>
                    <a:pt x="426244" y="626269"/>
                  </a:lnTo>
                  <a:lnTo>
                    <a:pt x="345282" y="590550"/>
                  </a:lnTo>
                  <a:lnTo>
                    <a:pt x="195263" y="581025"/>
                  </a:lnTo>
                  <a:lnTo>
                    <a:pt x="128588" y="561975"/>
                  </a:lnTo>
                  <a:lnTo>
                    <a:pt x="47625" y="511969"/>
                  </a:lnTo>
                  <a:lnTo>
                    <a:pt x="0" y="442912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ABAF34D-A1D7-6685-47CB-951B25BB1778}"/>
                </a:ext>
              </a:extLst>
            </p:cNvPr>
            <p:cNvSpPr/>
            <p:nvPr/>
          </p:nvSpPr>
          <p:spPr>
            <a:xfrm>
              <a:off x="7138311" y="2536182"/>
              <a:ext cx="601709" cy="395035"/>
            </a:xfrm>
            <a:custGeom>
              <a:avLst/>
              <a:gdLst>
                <a:gd name="connsiteX0" fmla="*/ 0 w 516731"/>
                <a:gd name="connsiteY0" fmla="*/ 0 h 326231"/>
                <a:gd name="connsiteX1" fmla="*/ 354806 w 516731"/>
                <a:gd name="connsiteY1" fmla="*/ 326231 h 326231"/>
                <a:gd name="connsiteX2" fmla="*/ 516731 w 516731"/>
                <a:gd name="connsiteY2" fmla="*/ 273844 h 326231"/>
                <a:gd name="connsiteX3" fmla="*/ 419100 w 516731"/>
                <a:gd name="connsiteY3" fmla="*/ 147637 h 326231"/>
                <a:gd name="connsiteX4" fmla="*/ 345281 w 516731"/>
                <a:gd name="connsiteY4" fmla="*/ 85725 h 326231"/>
                <a:gd name="connsiteX5" fmla="*/ 278606 w 516731"/>
                <a:gd name="connsiteY5" fmla="*/ 54769 h 326231"/>
                <a:gd name="connsiteX6" fmla="*/ 192881 w 516731"/>
                <a:gd name="connsiteY6" fmla="*/ 42862 h 326231"/>
                <a:gd name="connsiteX7" fmla="*/ 116681 w 516731"/>
                <a:gd name="connsiteY7" fmla="*/ 33337 h 326231"/>
                <a:gd name="connsiteX8" fmla="*/ 69056 w 516731"/>
                <a:gd name="connsiteY8" fmla="*/ 26194 h 326231"/>
                <a:gd name="connsiteX9" fmla="*/ 0 w 516731"/>
                <a:gd name="connsiteY9" fmla="*/ 0 h 326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16731" h="326231">
                  <a:moveTo>
                    <a:pt x="0" y="0"/>
                  </a:moveTo>
                  <a:lnTo>
                    <a:pt x="354806" y="326231"/>
                  </a:lnTo>
                  <a:lnTo>
                    <a:pt x="516731" y="273844"/>
                  </a:lnTo>
                  <a:lnTo>
                    <a:pt x="419100" y="147637"/>
                  </a:lnTo>
                  <a:lnTo>
                    <a:pt x="345281" y="85725"/>
                  </a:lnTo>
                  <a:lnTo>
                    <a:pt x="278606" y="54769"/>
                  </a:lnTo>
                  <a:lnTo>
                    <a:pt x="192881" y="42862"/>
                  </a:lnTo>
                  <a:lnTo>
                    <a:pt x="116681" y="33337"/>
                  </a:lnTo>
                  <a:lnTo>
                    <a:pt x="69056" y="261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43E19C0-9DAD-F7F1-32A3-9DEFAEAE9516}"/>
                </a:ext>
              </a:extLst>
            </p:cNvPr>
            <p:cNvSpPr/>
            <p:nvPr/>
          </p:nvSpPr>
          <p:spPr>
            <a:xfrm>
              <a:off x="7936894" y="1933536"/>
              <a:ext cx="690441" cy="1732967"/>
            </a:xfrm>
            <a:custGeom>
              <a:avLst/>
              <a:gdLst>
                <a:gd name="connsiteX0" fmla="*/ 0 w 592931"/>
                <a:gd name="connsiteY0" fmla="*/ 716756 h 1431131"/>
                <a:gd name="connsiteX1" fmla="*/ 85725 w 592931"/>
                <a:gd name="connsiteY1" fmla="*/ 1062037 h 1431131"/>
                <a:gd name="connsiteX2" fmla="*/ 183356 w 592931"/>
                <a:gd name="connsiteY2" fmla="*/ 1121568 h 1431131"/>
                <a:gd name="connsiteX3" fmla="*/ 190500 w 592931"/>
                <a:gd name="connsiteY3" fmla="*/ 1300162 h 1431131"/>
                <a:gd name="connsiteX4" fmla="*/ 285750 w 592931"/>
                <a:gd name="connsiteY4" fmla="*/ 1431131 h 1431131"/>
                <a:gd name="connsiteX5" fmla="*/ 354806 w 592931"/>
                <a:gd name="connsiteY5" fmla="*/ 1373981 h 1431131"/>
                <a:gd name="connsiteX6" fmla="*/ 300037 w 592931"/>
                <a:gd name="connsiteY6" fmla="*/ 1097756 h 1431131"/>
                <a:gd name="connsiteX7" fmla="*/ 376237 w 592931"/>
                <a:gd name="connsiteY7" fmla="*/ 964406 h 1431131"/>
                <a:gd name="connsiteX8" fmla="*/ 369094 w 592931"/>
                <a:gd name="connsiteY8" fmla="*/ 842962 h 1431131"/>
                <a:gd name="connsiteX9" fmla="*/ 292894 w 592931"/>
                <a:gd name="connsiteY9" fmla="*/ 531018 h 1431131"/>
                <a:gd name="connsiteX10" fmla="*/ 328612 w 592931"/>
                <a:gd name="connsiteY10" fmla="*/ 340518 h 1431131"/>
                <a:gd name="connsiteX11" fmla="*/ 481012 w 592931"/>
                <a:gd name="connsiteY11" fmla="*/ 383381 h 1431131"/>
                <a:gd name="connsiteX12" fmla="*/ 464344 w 592931"/>
                <a:gd name="connsiteY12" fmla="*/ 173831 h 1431131"/>
                <a:gd name="connsiteX13" fmla="*/ 592931 w 592931"/>
                <a:gd name="connsiteY13" fmla="*/ 78581 h 1431131"/>
                <a:gd name="connsiteX14" fmla="*/ 535781 w 592931"/>
                <a:gd name="connsiteY14" fmla="*/ 100012 h 1431131"/>
                <a:gd name="connsiteX15" fmla="*/ 497681 w 592931"/>
                <a:gd name="connsiteY15" fmla="*/ 104775 h 1431131"/>
                <a:gd name="connsiteX16" fmla="*/ 461962 w 592931"/>
                <a:gd name="connsiteY16" fmla="*/ 90487 h 1431131"/>
                <a:gd name="connsiteX17" fmla="*/ 354806 w 592931"/>
                <a:gd name="connsiteY17" fmla="*/ 0 h 1431131"/>
                <a:gd name="connsiteX18" fmla="*/ 319087 w 592931"/>
                <a:gd name="connsiteY18" fmla="*/ 254793 h 1431131"/>
                <a:gd name="connsiteX19" fmla="*/ 223837 w 592931"/>
                <a:gd name="connsiteY19" fmla="*/ 514350 h 1431131"/>
                <a:gd name="connsiteX20" fmla="*/ 147637 w 592931"/>
                <a:gd name="connsiteY20" fmla="*/ 507206 h 1431131"/>
                <a:gd name="connsiteX21" fmla="*/ 147637 w 592931"/>
                <a:gd name="connsiteY21" fmla="*/ 671512 h 1431131"/>
                <a:gd name="connsiteX22" fmla="*/ 0 w 592931"/>
                <a:gd name="connsiteY22" fmla="*/ 716756 h 1431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92931" h="1431131">
                  <a:moveTo>
                    <a:pt x="0" y="716756"/>
                  </a:moveTo>
                  <a:lnTo>
                    <a:pt x="85725" y="1062037"/>
                  </a:lnTo>
                  <a:lnTo>
                    <a:pt x="183356" y="1121568"/>
                  </a:lnTo>
                  <a:lnTo>
                    <a:pt x="190500" y="1300162"/>
                  </a:lnTo>
                  <a:lnTo>
                    <a:pt x="285750" y="1431131"/>
                  </a:lnTo>
                  <a:lnTo>
                    <a:pt x="354806" y="1373981"/>
                  </a:lnTo>
                  <a:lnTo>
                    <a:pt x="300037" y="1097756"/>
                  </a:lnTo>
                  <a:lnTo>
                    <a:pt x="376237" y="964406"/>
                  </a:lnTo>
                  <a:lnTo>
                    <a:pt x="369094" y="842962"/>
                  </a:lnTo>
                  <a:lnTo>
                    <a:pt x="292894" y="531018"/>
                  </a:lnTo>
                  <a:lnTo>
                    <a:pt x="328612" y="340518"/>
                  </a:lnTo>
                  <a:lnTo>
                    <a:pt x="481012" y="383381"/>
                  </a:lnTo>
                  <a:lnTo>
                    <a:pt x="464344" y="173831"/>
                  </a:lnTo>
                  <a:lnTo>
                    <a:pt x="592931" y="78581"/>
                  </a:lnTo>
                  <a:lnTo>
                    <a:pt x="535781" y="100012"/>
                  </a:lnTo>
                  <a:lnTo>
                    <a:pt x="497681" y="104775"/>
                  </a:lnTo>
                  <a:lnTo>
                    <a:pt x="461962" y="90487"/>
                  </a:lnTo>
                  <a:lnTo>
                    <a:pt x="354806" y="0"/>
                  </a:lnTo>
                  <a:lnTo>
                    <a:pt x="319087" y="254793"/>
                  </a:lnTo>
                  <a:lnTo>
                    <a:pt x="223837" y="514350"/>
                  </a:lnTo>
                  <a:lnTo>
                    <a:pt x="147637" y="507206"/>
                  </a:lnTo>
                  <a:lnTo>
                    <a:pt x="147637" y="671512"/>
                  </a:lnTo>
                  <a:lnTo>
                    <a:pt x="0" y="716756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E7A90CD-DF0E-EDB3-CAD8-3C0615531F9A}"/>
                </a:ext>
              </a:extLst>
            </p:cNvPr>
            <p:cNvCxnSpPr>
              <a:cxnSpLocks/>
            </p:cNvCxnSpPr>
            <p:nvPr/>
          </p:nvCxnSpPr>
          <p:spPr>
            <a:xfrm>
              <a:off x="8251436" y="3497056"/>
              <a:ext cx="2003565" cy="37993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Multiplication Sign 11">
              <a:extLst>
                <a:ext uri="{FF2B5EF4-FFF2-40B4-BE49-F238E27FC236}">
                  <a16:creationId xmlns:a16="http://schemas.microsoft.com/office/drawing/2014/main" id="{5FB64B93-E2C3-BCFE-5A50-F86CC1A1840C}"/>
                </a:ext>
              </a:extLst>
            </p:cNvPr>
            <p:cNvSpPr/>
            <p:nvPr/>
          </p:nvSpPr>
          <p:spPr>
            <a:xfrm>
              <a:off x="8122119" y="3365667"/>
              <a:ext cx="264530" cy="282580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BDAD983-0DA3-7F39-B667-F49982D4C448}"/>
                </a:ext>
              </a:extLst>
            </p:cNvPr>
            <p:cNvSpPr txBox="1"/>
            <p:nvPr/>
          </p:nvSpPr>
          <p:spPr>
            <a:xfrm>
              <a:off x="7880512" y="3597913"/>
              <a:ext cx="746822" cy="596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b="1">
                  <a:solidFill>
                    <a:srgbClr val="FF0000"/>
                  </a:solidFill>
                  <a:latin typeface="+mn-lt"/>
                </a:rPr>
                <a:t>PUMP STATION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01D7DCF-6A90-D722-BA84-D9A82142F84C}"/>
                </a:ext>
              </a:extLst>
            </p:cNvPr>
            <p:cNvSpPr txBox="1"/>
            <p:nvPr/>
          </p:nvSpPr>
          <p:spPr>
            <a:xfrm>
              <a:off x="10125425" y="2881884"/>
              <a:ext cx="913516" cy="140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b="1" dirty="0">
                  <a:solidFill>
                    <a:srgbClr val="FF0000"/>
                  </a:solidFill>
                  <a:latin typeface="+mn-lt"/>
                </a:rPr>
                <a:t>INTAKE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9219BD4-76B6-FFED-81DD-BEFC910E39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55000" y="3033873"/>
              <a:ext cx="217207" cy="77055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99DE04D-BD64-5675-B07C-5970B2DAD4BC}"/>
                </a:ext>
              </a:extLst>
            </p:cNvPr>
            <p:cNvSpPr/>
            <p:nvPr/>
          </p:nvSpPr>
          <p:spPr>
            <a:xfrm>
              <a:off x="10273487" y="3720808"/>
              <a:ext cx="881770" cy="1805055"/>
            </a:xfrm>
            <a:custGeom>
              <a:avLst/>
              <a:gdLst>
                <a:gd name="connsiteX0" fmla="*/ 28575 w 757238"/>
                <a:gd name="connsiteY0" fmla="*/ 1490663 h 1490663"/>
                <a:gd name="connsiteX1" fmla="*/ 66675 w 757238"/>
                <a:gd name="connsiteY1" fmla="*/ 1423988 h 1490663"/>
                <a:gd name="connsiteX2" fmla="*/ 209550 w 757238"/>
                <a:gd name="connsiteY2" fmla="*/ 1357313 h 1490663"/>
                <a:gd name="connsiteX3" fmla="*/ 285750 w 757238"/>
                <a:gd name="connsiteY3" fmla="*/ 1319213 h 1490663"/>
                <a:gd name="connsiteX4" fmla="*/ 290513 w 757238"/>
                <a:gd name="connsiteY4" fmla="*/ 1247775 h 1490663"/>
                <a:gd name="connsiteX5" fmla="*/ 261938 w 757238"/>
                <a:gd name="connsiteY5" fmla="*/ 1228725 h 1490663"/>
                <a:gd name="connsiteX6" fmla="*/ 261938 w 757238"/>
                <a:gd name="connsiteY6" fmla="*/ 1200150 h 1490663"/>
                <a:gd name="connsiteX7" fmla="*/ 261938 w 757238"/>
                <a:gd name="connsiteY7" fmla="*/ 1200150 h 1490663"/>
                <a:gd name="connsiteX8" fmla="*/ 223838 w 757238"/>
                <a:gd name="connsiteY8" fmla="*/ 1166813 h 1490663"/>
                <a:gd name="connsiteX9" fmla="*/ 195263 w 757238"/>
                <a:gd name="connsiteY9" fmla="*/ 1162050 h 1490663"/>
                <a:gd name="connsiteX10" fmla="*/ 123825 w 757238"/>
                <a:gd name="connsiteY10" fmla="*/ 1047750 h 1490663"/>
                <a:gd name="connsiteX11" fmla="*/ 128588 w 757238"/>
                <a:gd name="connsiteY11" fmla="*/ 995363 h 1490663"/>
                <a:gd name="connsiteX12" fmla="*/ 190500 w 757238"/>
                <a:gd name="connsiteY12" fmla="*/ 971550 h 1490663"/>
                <a:gd name="connsiteX13" fmla="*/ 223838 w 757238"/>
                <a:gd name="connsiteY13" fmla="*/ 914400 h 1490663"/>
                <a:gd name="connsiteX14" fmla="*/ 261938 w 757238"/>
                <a:gd name="connsiteY14" fmla="*/ 885825 h 1490663"/>
                <a:gd name="connsiteX15" fmla="*/ 276225 w 757238"/>
                <a:gd name="connsiteY15" fmla="*/ 776288 h 1490663"/>
                <a:gd name="connsiteX16" fmla="*/ 266700 w 757238"/>
                <a:gd name="connsiteY16" fmla="*/ 738188 h 1490663"/>
                <a:gd name="connsiteX17" fmla="*/ 257175 w 757238"/>
                <a:gd name="connsiteY17" fmla="*/ 666750 h 1490663"/>
                <a:gd name="connsiteX18" fmla="*/ 247650 w 757238"/>
                <a:gd name="connsiteY18" fmla="*/ 652463 h 1490663"/>
                <a:gd name="connsiteX19" fmla="*/ 247650 w 757238"/>
                <a:gd name="connsiteY19" fmla="*/ 652463 h 1490663"/>
                <a:gd name="connsiteX20" fmla="*/ 204788 w 757238"/>
                <a:gd name="connsiteY20" fmla="*/ 623888 h 1490663"/>
                <a:gd name="connsiteX21" fmla="*/ 185738 w 757238"/>
                <a:gd name="connsiteY21" fmla="*/ 600075 h 1490663"/>
                <a:gd name="connsiteX22" fmla="*/ 176213 w 757238"/>
                <a:gd name="connsiteY22" fmla="*/ 571500 h 1490663"/>
                <a:gd name="connsiteX23" fmla="*/ 204788 w 757238"/>
                <a:gd name="connsiteY23" fmla="*/ 547688 h 1490663"/>
                <a:gd name="connsiteX24" fmla="*/ 257175 w 757238"/>
                <a:gd name="connsiteY24" fmla="*/ 528638 h 1490663"/>
                <a:gd name="connsiteX25" fmla="*/ 295275 w 757238"/>
                <a:gd name="connsiteY25" fmla="*/ 495300 h 1490663"/>
                <a:gd name="connsiteX26" fmla="*/ 328613 w 757238"/>
                <a:gd name="connsiteY26" fmla="*/ 461963 h 1490663"/>
                <a:gd name="connsiteX27" fmla="*/ 342900 w 757238"/>
                <a:gd name="connsiteY27" fmla="*/ 400050 h 1490663"/>
                <a:gd name="connsiteX28" fmla="*/ 333375 w 757238"/>
                <a:gd name="connsiteY28" fmla="*/ 371475 h 1490663"/>
                <a:gd name="connsiteX29" fmla="*/ 266700 w 757238"/>
                <a:gd name="connsiteY29" fmla="*/ 357188 h 1490663"/>
                <a:gd name="connsiteX30" fmla="*/ 233363 w 757238"/>
                <a:gd name="connsiteY30" fmla="*/ 333375 h 1490663"/>
                <a:gd name="connsiteX31" fmla="*/ 185738 w 757238"/>
                <a:gd name="connsiteY31" fmla="*/ 314325 h 1490663"/>
                <a:gd name="connsiteX32" fmla="*/ 138113 w 757238"/>
                <a:gd name="connsiteY32" fmla="*/ 266700 h 1490663"/>
                <a:gd name="connsiteX33" fmla="*/ 104775 w 757238"/>
                <a:gd name="connsiteY33" fmla="*/ 247650 h 1490663"/>
                <a:gd name="connsiteX34" fmla="*/ 80963 w 757238"/>
                <a:gd name="connsiteY34" fmla="*/ 223838 h 1490663"/>
                <a:gd name="connsiteX35" fmla="*/ 38100 w 757238"/>
                <a:gd name="connsiteY35" fmla="*/ 180975 h 1490663"/>
                <a:gd name="connsiteX36" fmla="*/ 4763 w 757238"/>
                <a:gd name="connsiteY36" fmla="*/ 166688 h 1490663"/>
                <a:gd name="connsiteX37" fmla="*/ 0 w 757238"/>
                <a:gd name="connsiteY37" fmla="*/ 104775 h 1490663"/>
                <a:gd name="connsiteX38" fmla="*/ 4763 w 757238"/>
                <a:gd name="connsiteY38" fmla="*/ 61913 h 1490663"/>
                <a:gd name="connsiteX39" fmla="*/ 14288 w 757238"/>
                <a:gd name="connsiteY39" fmla="*/ 38100 h 1490663"/>
                <a:gd name="connsiteX40" fmla="*/ 42863 w 757238"/>
                <a:gd name="connsiteY40" fmla="*/ 9525 h 1490663"/>
                <a:gd name="connsiteX41" fmla="*/ 90488 w 757238"/>
                <a:gd name="connsiteY41" fmla="*/ 0 h 1490663"/>
                <a:gd name="connsiteX42" fmla="*/ 109538 w 757238"/>
                <a:gd name="connsiteY42" fmla="*/ 28575 h 1490663"/>
                <a:gd name="connsiteX43" fmla="*/ 138113 w 757238"/>
                <a:gd name="connsiteY43" fmla="*/ 85725 h 1490663"/>
                <a:gd name="connsiteX44" fmla="*/ 161925 w 757238"/>
                <a:gd name="connsiteY44" fmla="*/ 95250 h 1490663"/>
                <a:gd name="connsiteX45" fmla="*/ 180975 w 757238"/>
                <a:gd name="connsiteY45" fmla="*/ 114300 h 1490663"/>
                <a:gd name="connsiteX46" fmla="*/ 204788 w 757238"/>
                <a:gd name="connsiteY46" fmla="*/ 152400 h 1490663"/>
                <a:gd name="connsiteX47" fmla="*/ 242888 w 757238"/>
                <a:gd name="connsiteY47" fmla="*/ 190500 h 1490663"/>
                <a:gd name="connsiteX48" fmla="*/ 276225 w 757238"/>
                <a:gd name="connsiteY48" fmla="*/ 209550 h 1490663"/>
                <a:gd name="connsiteX49" fmla="*/ 314325 w 757238"/>
                <a:gd name="connsiteY49" fmla="*/ 219075 h 1490663"/>
                <a:gd name="connsiteX50" fmla="*/ 395288 w 757238"/>
                <a:gd name="connsiteY50" fmla="*/ 238125 h 1490663"/>
                <a:gd name="connsiteX51" fmla="*/ 457200 w 757238"/>
                <a:gd name="connsiteY51" fmla="*/ 261938 h 1490663"/>
                <a:gd name="connsiteX52" fmla="*/ 523875 w 757238"/>
                <a:gd name="connsiteY52" fmla="*/ 266700 h 1490663"/>
                <a:gd name="connsiteX53" fmla="*/ 571500 w 757238"/>
                <a:gd name="connsiteY53" fmla="*/ 247650 h 1490663"/>
                <a:gd name="connsiteX54" fmla="*/ 642938 w 757238"/>
                <a:gd name="connsiteY54" fmla="*/ 223838 h 1490663"/>
                <a:gd name="connsiteX55" fmla="*/ 685800 w 757238"/>
                <a:gd name="connsiteY55" fmla="*/ 190500 h 1490663"/>
                <a:gd name="connsiteX56" fmla="*/ 719138 w 757238"/>
                <a:gd name="connsiteY56" fmla="*/ 157163 h 1490663"/>
                <a:gd name="connsiteX57" fmla="*/ 757238 w 757238"/>
                <a:gd name="connsiteY57" fmla="*/ 119063 h 1490663"/>
                <a:gd name="connsiteX58" fmla="*/ 757238 w 757238"/>
                <a:gd name="connsiteY58" fmla="*/ 119063 h 1490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757238" h="1490663">
                  <a:moveTo>
                    <a:pt x="28575" y="1490663"/>
                  </a:moveTo>
                  <a:lnTo>
                    <a:pt x="66675" y="1423988"/>
                  </a:lnTo>
                  <a:lnTo>
                    <a:pt x="209550" y="1357313"/>
                  </a:lnTo>
                  <a:lnTo>
                    <a:pt x="285750" y="1319213"/>
                  </a:lnTo>
                  <a:lnTo>
                    <a:pt x="290513" y="1247775"/>
                  </a:lnTo>
                  <a:lnTo>
                    <a:pt x="261938" y="1228725"/>
                  </a:lnTo>
                  <a:lnTo>
                    <a:pt x="261938" y="1200150"/>
                  </a:lnTo>
                  <a:lnTo>
                    <a:pt x="261938" y="1200150"/>
                  </a:lnTo>
                  <a:lnTo>
                    <a:pt x="223838" y="1166813"/>
                  </a:lnTo>
                  <a:lnTo>
                    <a:pt x="195263" y="1162050"/>
                  </a:lnTo>
                  <a:lnTo>
                    <a:pt x="123825" y="1047750"/>
                  </a:lnTo>
                  <a:lnTo>
                    <a:pt x="128588" y="995363"/>
                  </a:lnTo>
                  <a:lnTo>
                    <a:pt x="190500" y="971550"/>
                  </a:lnTo>
                  <a:lnTo>
                    <a:pt x="223838" y="914400"/>
                  </a:lnTo>
                  <a:lnTo>
                    <a:pt x="261938" y="885825"/>
                  </a:lnTo>
                  <a:lnTo>
                    <a:pt x="276225" y="776288"/>
                  </a:lnTo>
                  <a:lnTo>
                    <a:pt x="266700" y="738188"/>
                  </a:lnTo>
                  <a:lnTo>
                    <a:pt x="257175" y="666750"/>
                  </a:lnTo>
                  <a:lnTo>
                    <a:pt x="247650" y="652463"/>
                  </a:lnTo>
                  <a:lnTo>
                    <a:pt x="247650" y="652463"/>
                  </a:lnTo>
                  <a:lnTo>
                    <a:pt x="204788" y="623888"/>
                  </a:lnTo>
                  <a:lnTo>
                    <a:pt x="185738" y="600075"/>
                  </a:lnTo>
                  <a:lnTo>
                    <a:pt x="176213" y="571500"/>
                  </a:lnTo>
                  <a:lnTo>
                    <a:pt x="204788" y="547688"/>
                  </a:lnTo>
                  <a:lnTo>
                    <a:pt x="257175" y="528638"/>
                  </a:lnTo>
                  <a:lnTo>
                    <a:pt x="295275" y="495300"/>
                  </a:lnTo>
                  <a:lnTo>
                    <a:pt x="328613" y="461963"/>
                  </a:lnTo>
                  <a:lnTo>
                    <a:pt x="342900" y="400050"/>
                  </a:lnTo>
                  <a:lnTo>
                    <a:pt x="333375" y="371475"/>
                  </a:lnTo>
                  <a:lnTo>
                    <a:pt x="266700" y="357188"/>
                  </a:lnTo>
                  <a:lnTo>
                    <a:pt x="233363" y="333375"/>
                  </a:lnTo>
                  <a:lnTo>
                    <a:pt x="185738" y="314325"/>
                  </a:lnTo>
                  <a:lnTo>
                    <a:pt x="138113" y="266700"/>
                  </a:lnTo>
                  <a:lnTo>
                    <a:pt x="104775" y="247650"/>
                  </a:lnTo>
                  <a:lnTo>
                    <a:pt x="80963" y="223838"/>
                  </a:lnTo>
                  <a:lnTo>
                    <a:pt x="38100" y="180975"/>
                  </a:lnTo>
                  <a:lnTo>
                    <a:pt x="4763" y="166688"/>
                  </a:lnTo>
                  <a:lnTo>
                    <a:pt x="0" y="104775"/>
                  </a:lnTo>
                  <a:lnTo>
                    <a:pt x="4763" y="61913"/>
                  </a:lnTo>
                  <a:lnTo>
                    <a:pt x="14288" y="38100"/>
                  </a:lnTo>
                  <a:lnTo>
                    <a:pt x="42863" y="9525"/>
                  </a:lnTo>
                  <a:lnTo>
                    <a:pt x="90488" y="0"/>
                  </a:lnTo>
                  <a:lnTo>
                    <a:pt x="109538" y="28575"/>
                  </a:lnTo>
                  <a:lnTo>
                    <a:pt x="138113" y="85725"/>
                  </a:lnTo>
                  <a:lnTo>
                    <a:pt x="161925" y="95250"/>
                  </a:lnTo>
                  <a:lnTo>
                    <a:pt x="180975" y="114300"/>
                  </a:lnTo>
                  <a:lnTo>
                    <a:pt x="204788" y="152400"/>
                  </a:lnTo>
                  <a:lnTo>
                    <a:pt x="242888" y="190500"/>
                  </a:lnTo>
                  <a:lnTo>
                    <a:pt x="276225" y="209550"/>
                  </a:lnTo>
                  <a:lnTo>
                    <a:pt x="314325" y="219075"/>
                  </a:lnTo>
                  <a:lnTo>
                    <a:pt x="395288" y="238125"/>
                  </a:lnTo>
                  <a:lnTo>
                    <a:pt x="457200" y="261938"/>
                  </a:lnTo>
                  <a:lnTo>
                    <a:pt x="523875" y="266700"/>
                  </a:lnTo>
                  <a:lnTo>
                    <a:pt x="571500" y="247650"/>
                  </a:lnTo>
                  <a:lnTo>
                    <a:pt x="642938" y="223838"/>
                  </a:lnTo>
                  <a:lnTo>
                    <a:pt x="685800" y="190500"/>
                  </a:lnTo>
                  <a:lnTo>
                    <a:pt x="719138" y="157163"/>
                  </a:lnTo>
                  <a:lnTo>
                    <a:pt x="757238" y="119063"/>
                  </a:lnTo>
                  <a:lnTo>
                    <a:pt x="757238" y="119063"/>
                  </a:lnTo>
                </a:path>
              </a:pathLst>
            </a:custGeom>
            <a:no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C32028E-385E-7947-679E-08954F26D7D4}"/>
                </a:ext>
              </a:extLst>
            </p:cNvPr>
            <p:cNvSpPr/>
            <p:nvPr/>
          </p:nvSpPr>
          <p:spPr>
            <a:xfrm>
              <a:off x="10223333" y="3804429"/>
              <a:ext cx="88731" cy="13407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0595CD9-578E-3BC0-3868-58E342D665AC}"/>
                </a:ext>
              </a:extLst>
            </p:cNvPr>
            <p:cNvSpPr txBox="1"/>
            <p:nvPr/>
          </p:nvSpPr>
          <p:spPr>
            <a:xfrm>
              <a:off x="7333011" y="5564411"/>
              <a:ext cx="30023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Tower Intake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66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75B4B9-AA4B-69DE-7987-36337C67B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What’s included in a Regional Water Treatment Facility?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AC2F6C-F0E2-B4C4-4661-415619E20D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3706" y="4235003"/>
            <a:ext cx="5705694" cy="2356258"/>
          </a:xfrm>
        </p:spPr>
        <p:txBody>
          <a:bodyPr>
            <a:normAutofit/>
          </a:bodyPr>
          <a:lstStyle/>
          <a:p>
            <a:r>
              <a:rPr lang="en-US" sz="2400" dirty="0"/>
              <a:t>Employee &amp; visitor parking</a:t>
            </a:r>
          </a:p>
          <a:p>
            <a:r>
              <a:rPr lang="en-US" sz="2400" dirty="0"/>
              <a:t>Administration offices </a:t>
            </a:r>
          </a:p>
          <a:p>
            <a:r>
              <a:rPr lang="en-US" sz="2400" dirty="0"/>
              <a:t>Laboratory</a:t>
            </a:r>
          </a:p>
          <a:p>
            <a:r>
              <a:rPr lang="en-US" sz="2400" dirty="0"/>
              <a:t>Maintenance shop</a:t>
            </a:r>
          </a:p>
          <a:p>
            <a:r>
              <a:rPr lang="en-US" sz="2400" dirty="0"/>
              <a:t>Electrical power supply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B8C225-4280-99FB-581D-EB57D533A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4107" y="962024"/>
            <a:ext cx="5388434" cy="5705475"/>
          </a:xfrm>
        </p:spPr>
        <p:txBody>
          <a:bodyPr>
            <a:normAutofit/>
          </a:bodyPr>
          <a:lstStyle/>
          <a:p>
            <a:r>
              <a:rPr lang="en-US" sz="2400" dirty="0"/>
              <a:t>Emergency generators</a:t>
            </a:r>
          </a:p>
          <a:p>
            <a:r>
              <a:rPr lang="en-US" sz="2400" dirty="0"/>
              <a:t>Storage tanks for untreated and treated water</a:t>
            </a:r>
          </a:p>
          <a:p>
            <a:r>
              <a:rPr lang="en-US" sz="2400" dirty="0"/>
              <a:t>Treatment basins &amp; facilities</a:t>
            </a:r>
          </a:p>
          <a:p>
            <a:r>
              <a:rPr lang="en-US" sz="2400" dirty="0"/>
              <a:t>Chemicals to treat the water</a:t>
            </a:r>
          </a:p>
          <a:p>
            <a:r>
              <a:rPr lang="en-US" sz="2400" dirty="0"/>
              <a:t>Disinfection process</a:t>
            </a:r>
          </a:p>
          <a:p>
            <a:r>
              <a:rPr lang="en-US" sz="2400" dirty="0"/>
              <a:t>Treated water (“finished water”) pump station</a:t>
            </a:r>
          </a:p>
          <a:p>
            <a:r>
              <a:rPr lang="en-US" sz="2400" dirty="0"/>
              <a:t>Facility to thicken, store &amp; haul away solids/sediments from treatment process</a:t>
            </a:r>
          </a:p>
          <a:p>
            <a:r>
              <a:rPr lang="en-US" sz="2400" dirty="0"/>
              <a:t>Roads, stormwater management</a:t>
            </a:r>
          </a:p>
          <a:p>
            <a:r>
              <a:rPr lang="en-US" sz="2400" dirty="0"/>
              <a:t>Space for future expansion</a:t>
            </a:r>
          </a:p>
          <a:p>
            <a:endParaRPr lang="en-US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A0FC72-40A8-37DB-A342-B09F48CDC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7F8F-C925-4CB8-BC3E-B49E5718CBEF}" type="slidenum">
              <a:rPr lang="en-US" smtClean="0"/>
              <a:t>6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5D3AC5B-6EBA-5438-6F1C-E092CF5BA845}"/>
              </a:ext>
            </a:extLst>
          </p:cNvPr>
          <p:cNvSpPr txBox="1">
            <a:spLocks/>
          </p:cNvSpPr>
          <p:nvPr/>
        </p:nvSpPr>
        <p:spPr>
          <a:xfrm>
            <a:off x="923653" y="962024"/>
            <a:ext cx="5509803" cy="317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~10-20 employees typical</a:t>
            </a:r>
          </a:p>
          <a:p>
            <a:pPr lvl="1"/>
            <a:r>
              <a:rPr lang="en-US" dirty="0"/>
              <a:t>Plant tours for student groups are common</a:t>
            </a:r>
          </a:p>
          <a:p>
            <a:r>
              <a:rPr lang="en-US" sz="2400" dirty="0"/>
              <a:t>2+ entrances </a:t>
            </a:r>
          </a:p>
          <a:p>
            <a:r>
              <a:rPr lang="en-US" sz="2400" dirty="0"/>
              <a:t>Fencing &amp; gates</a:t>
            </a:r>
          </a:p>
          <a:p>
            <a:r>
              <a:rPr lang="en-US" sz="2400" dirty="0"/>
              <a:t>Physical security (CCTV cameras, key-card access for gates &amp; buildings)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67214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524D4-9083-71CE-1398-5F52025F1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Preliminary Site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D4DBA7-0AC2-0C51-4749-ED817D6B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7F8F-C925-4CB8-BC3E-B49E5718CBEF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 descr="A map of a land&#10;&#10;Description automatically generated">
            <a:extLst>
              <a:ext uri="{FF2B5EF4-FFF2-40B4-BE49-F238E27FC236}">
                <a16:creationId xmlns:a16="http://schemas.microsoft.com/office/drawing/2014/main" id="{E548630E-C570-A7A3-F9A0-471FAE0190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667" y="725425"/>
            <a:ext cx="7451123" cy="6132575"/>
          </a:xfrm>
          <a:prstGeom prst="rect">
            <a:avLst/>
          </a:prstGeom>
        </p:spPr>
      </p:pic>
      <p:pic>
        <p:nvPicPr>
          <p:cNvPr id="3" name="Picture 2" descr="A map of a land&#10;&#10;Description automatically generated">
            <a:extLst>
              <a:ext uri="{FF2B5EF4-FFF2-40B4-BE49-F238E27FC236}">
                <a16:creationId xmlns:a16="http://schemas.microsoft.com/office/drawing/2014/main" id="{7EA9A922-A73C-A304-9F8A-629BF72D31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8956" y="725425"/>
            <a:ext cx="2700984" cy="605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5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524D4-9083-71CE-1398-5F52025F1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Preliminary Site Plan on Aerial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D4DBA7-0AC2-0C51-4749-ED817D6B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7F8F-C925-4CB8-BC3E-B49E5718CBEF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1FD26974-9C33-815C-189A-15EDDCED6C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218" y="725425"/>
            <a:ext cx="7439356" cy="6120503"/>
          </a:xfrm>
          <a:prstGeom prst="rect">
            <a:avLst/>
          </a:prstGeom>
        </p:spPr>
      </p:pic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42B57C20-B938-B97C-180E-5066DB873D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5765" y="778435"/>
            <a:ext cx="2594599" cy="600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1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EAFFD-D975-49D8-6BFB-003762669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Preliminary Planting/Landscape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18212-D19C-9961-5765-123DD2338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7F8F-C925-4CB8-BC3E-B49E5718CBEF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 descr="A map of a land&#10;&#10;Description automatically generated">
            <a:extLst>
              <a:ext uri="{FF2B5EF4-FFF2-40B4-BE49-F238E27FC236}">
                <a16:creationId xmlns:a16="http://schemas.microsoft.com/office/drawing/2014/main" id="{17F0E419-F144-6F11-ED74-6E17891D2C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1" t="3333" r="1948" b="9028"/>
          <a:stretch/>
        </p:blipFill>
        <p:spPr>
          <a:xfrm>
            <a:off x="695325" y="725425"/>
            <a:ext cx="9709290" cy="609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85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lue Section Divider">
  <a:themeElements>
    <a:clrScheme name="LFT_PPT">
      <a:dk1>
        <a:srgbClr val="000000"/>
      </a:dk1>
      <a:lt1>
        <a:srgbClr val="FFFFFF"/>
      </a:lt1>
      <a:dk2>
        <a:srgbClr val="003399"/>
      </a:dk2>
      <a:lt2>
        <a:srgbClr val="C0B7AF"/>
      </a:lt2>
      <a:accent1>
        <a:srgbClr val="7AC143"/>
      </a:accent1>
      <a:accent2>
        <a:srgbClr val="00BBE5"/>
      </a:accent2>
      <a:accent3>
        <a:srgbClr val="F47B20"/>
      </a:accent3>
      <a:accent4>
        <a:srgbClr val="FFD65A"/>
      </a:accent4>
      <a:accent5>
        <a:srgbClr val="AAD3F1"/>
      </a:accent5>
      <a:accent6>
        <a:srgbClr val="00929F"/>
      </a:accent6>
      <a:hlink>
        <a:srgbClr val="003399"/>
      </a:hlink>
      <a:folHlink>
        <a:srgbClr val="C2E1F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D31752D6-04DE-0D48-B89F-7D76E3F7F1A6}" vid="{B2766AFF-AF9A-3E47-80E3-5BB2B6079686}"/>
    </a:ext>
  </a:extLst>
</a:theme>
</file>

<file path=ppt/theme/theme2.xml><?xml version="1.0" encoding="utf-8"?>
<a:theme xmlns:a="http://schemas.openxmlformats.org/drawingml/2006/main" name="White Section Divider">
  <a:themeElements>
    <a:clrScheme name="LFT_PPT">
      <a:dk1>
        <a:srgbClr val="000000"/>
      </a:dk1>
      <a:lt1>
        <a:srgbClr val="FFFFFF"/>
      </a:lt1>
      <a:dk2>
        <a:srgbClr val="003399"/>
      </a:dk2>
      <a:lt2>
        <a:srgbClr val="C0B7AF"/>
      </a:lt2>
      <a:accent1>
        <a:srgbClr val="7AC143"/>
      </a:accent1>
      <a:accent2>
        <a:srgbClr val="00BBE5"/>
      </a:accent2>
      <a:accent3>
        <a:srgbClr val="F47B20"/>
      </a:accent3>
      <a:accent4>
        <a:srgbClr val="FFD65A"/>
      </a:accent4>
      <a:accent5>
        <a:srgbClr val="AAD3F1"/>
      </a:accent5>
      <a:accent6>
        <a:srgbClr val="00929F"/>
      </a:accent6>
      <a:hlink>
        <a:srgbClr val="003399"/>
      </a:hlink>
      <a:folHlink>
        <a:srgbClr val="C2E1F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D31752D6-04DE-0D48-B89F-7D76E3F7F1A6}" vid="{B136CC9D-89C5-5A46-A2BD-BC7600B80088}"/>
    </a:ext>
  </a:extLst>
</a:theme>
</file>

<file path=ppt/theme/theme3.xml><?xml version="1.0" encoding="utf-8"?>
<a:theme xmlns:a="http://schemas.openxmlformats.org/drawingml/2006/main" name="White Interior">
  <a:themeElements>
    <a:clrScheme name="LFT_PPT">
      <a:dk1>
        <a:srgbClr val="000000"/>
      </a:dk1>
      <a:lt1>
        <a:srgbClr val="FFFFFF"/>
      </a:lt1>
      <a:dk2>
        <a:srgbClr val="003399"/>
      </a:dk2>
      <a:lt2>
        <a:srgbClr val="C0B7AF"/>
      </a:lt2>
      <a:accent1>
        <a:srgbClr val="7AC143"/>
      </a:accent1>
      <a:accent2>
        <a:srgbClr val="00BBE5"/>
      </a:accent2>
      <a:accent3>
        <a:srgbClr val="F47B20"/>
      </a:accent3>
      <a:accent4>
        <a:srgbClr val="FFD65A"/>
      </a:accent4>
      <a:accent5>
        <a:srgbClr val="AAD3F1"/>
      </a:accent5>
      <a:accent6>
        <a:srgbClr val="00929F"/>
      </a:accent6>
      <a:hlink>
        <a:srgbClr val="003399"/>
      </a:hlink>
      <a:folHlink>
        <a:srgbClr val="C2E1F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D31752D6-04DE-0D48-B89F-7D76E3F7F1A6}" vid="{DD2B3CDB-EDDC-464C-BA24-1B14C9D97722}"/>
    </a:ext>
  </a:extLst>
</a:theme>
</file>

<file path=ppt/theme/theme4.xml><?xml version="1.0" encoding="utf-8"?>
<a:theme xmlns:a="http://schemas.openxmlformats.org/drawingml/2006/main" name="Blue Interior">
  <a:themeElements>
    <a:clrScheme name="LFT_PPT">
      <a:dk1>
        <a:srgbClr val="000000"/>
      </a:dk1>
      <a:lt1>
        <a:srgbClr val="FFFFFF"/>
      </a:lt1>
      <a:dk2>
        <a:srgbClr val="003399"/>
      </a:dk2>
      <a:lt2>
        <a:srgbClr val="C0B7AF"/>
      </a:lt2>
      <a:accent1>
        <a:srgbClr val="7AC143"/>
      </a:accent1>
      <a:accent2>
        <a:srgbClr val="00BBE5"/>
      </a:accent2>
      <a:accent3>
        <a:srgbClr val="F47B20"/>
      </a:accent3>
      <a:accent4>
        <a:srgbClr val="FFD65A"/>
      </a:accent4>
      <a:accent5>
        <a:srgbClr val="AAD3F1"/>
      </a:accent5>
      <a:accent6>
        <a:srgbClr val="00929F"/>
      </a:accent6>
      <a:hlink>
        <a:srgbClr val="003399"/>
      </a:hlink>
      <a:folHlink>
        <a:srgbClr val="C2E1F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D31752D6-04DE-0D48-B89F-7D76E3F7F1A6}" vid="{B5BAB260-A435-9549-8EC4-CE2611660B95}"/>
    </a:ext>
  </a:extLst>
</a:theme>
</file>

<file path=ppt/theme/theme5.xml><?xml version="1.0" encoding="utf-8"?>
<a:theme xmlns:a="http://schemas.openxmlformats.org/drawingml/2006/main" name="Western Intake Partnership">
  <a:themeElements>
    <a:clrScheme name="Western Intake Partnership">
      <a:dk1>
        <a:sysClr val="windowText" lastClr="000000"/>
      </a:dk1>
      <a:lt1>
        <a:sysClr val="window" lastClr="FFFFFF"/>
      </a:lt1>
      <a:dk2>
        <a:srgbClr val="00BABF"/>
      </a:dk2>
      <a:lt2>
        <a:srgbClr val="F2F2F2"/>
      </a:lt2>
      <a:accent1>
        <a:srgbClr val="282C6C"/>
      </a:accent1>
      <a:accent2>
        <a:srgbClr val="1865A1"/>
      </a:accent2>
      <a:accent3>
        <a:srgbClr val="7F7F7F"/>
      </a:accent3>
      <a:accent4>
        <a:srgbClr val="4FC8EF"/>
      </a:accent4>
      <a:accent5>
        <a:srgbClr val="ABE53D"/>
      </a:accent5>
      <a:accent6>
        <a:srgbClr val="70AD47"/>
      </a:accent6>
      <a:hlink>
        <a:srgbClr val="282C6C"/>
      </a:hlink>
      <a:folHlink>
        <a:srgbClr val="1865A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Western Intake Partnership">
  <a:themeElements>
    <a:clrScheme name="Western Intake Partnership">
      <a:dk1>
        <a:sysClr val="windowText" lastClr="000000"/>
      </a:dk1>
      <a:lt1>
        <a:sysClr val="window" lastClr="FFFFFF"/>
      </a:lt1>
      <a:dk2>
        <a:srgbClr val="00BABF"/>
      </a:dk2>
      <a:lt2>
        <a:srgbClr val="F2F2F2"/>
      </a:lt2>
      <a:accent1>
        <a:srgbClr val="282C6C"/>
      </a:accent1>
      <a:accent2>
        <a:srgbClr val="1865A1"/>
      </a:accent2>
      <a:accent3>
        <a:srgbClr val="7F7F7F"/>
      </a:accent3>
      <a:accent4>
        <a:srgbClr val="4FC8EF"/>
      </a:accent4>
      <a:accent5>
        <a:srgbClr val="ABE53D"/>
      </a:accent5>
      <a:accent6>
        <a:srgbClr val="70AD47"/>
      </a:accent6>
      <a:hlink>
        <a:srgbClr val="282C6C"/>
      </a:hlink>
      <a:folHlink>
        <a:srgbClr val="1865A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Western Intake Partnership">
  <a:themeElements>
    <a:clrScheme name="Western Intake Partnership">
      <a:dk1>
        <a:sysClr val="windowText" lastClr="000000"/>
      </a:dk1>
      <a:lt1>
        <a:sysClr val="window" lastClr="FFFFFF"/>
      </a:lt1>
      <a:dk2>
        <a:srgbClr val="00BABF"/>
      </a:dk2>
      <a:lt2>
        <a:srgbClr val="F2F2F2"/>
      </a:lt2>
      <a:accent1>
        <a:srgbClr val="282C6C"/>
      </a:accent1>
      <a:accent2>
        <a:srgbClr val="1865A1"/>
      </a:accent2>
      <a:accent3>
        <a:srgbClr val="7F7F7F"/>
      </a:accent3>
      <a:accent4>
        <a:srgbClr val="4FC8EF"/>
      </a:accent4>
      <a:accent5>
        <a:srgbClr val="ABE53D"/>
      </a:accent5>
      <a:accent6>
        <a:srgbClr val="70AD47"/>
      </a:accent6>
      <a:hlink>
        <a:srgbClr val="282C6C"/>
      </a:hlink>
      <a:folHlink>
        <a:srgbClr val="1865A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ACB1B3B78572419F122FAD0944BBF3" ma:contentTypeVersion="17" ma:contentTypeDescription="Create a new document." ma:contentTypeScope="" ma:versionID="9240078cab8d5c75b41042683b60a886">
  <xsd:schema xmlns:xsd="http://www.w3.org/2001/XMLSchema" xmlns:xs="http://www.w3.org/2001/XMLSchema" xmlns:p="http://schemas.microsoft.com/office/2006/metadata/properties" xmlns:ns2="fd876ac2-1d1d-4264-8362-931768fe772b" xmlns:ns3="a3a7f14f-96ea-481b-b682-cc493fb50581" targetNamespace="http://schemas.microsoft.com/office/2006/metadata/properties" ma:root="true" ma:fieldsID="b88bfb42123d6f6490c1b12dbd7298f0" ns2:_="" ns3:_="">
    <xsd:import namespace="fd876ac2-1d1d-4264-8362-931768fe772b"/>
    <xsd:import namespace="a3a7f14f-96ea-481b-b682-cc493fb505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876ac2-1d1d-4264-8362-931768fe77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8099e0b-e00c-469a-8e3e-581119cc870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a7f14f-96ea-481b-b682-cc493fb50581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4775803-6264-4ddc-8023-196661b2bcd6}" ma:internalName="TaxCatchAll" ma:showField="CatchAllData" ma:web="a3a7f14f-96ea-481b-b682-cc493fb505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3a7f14f-96ea-481b-b682-cc493fb50581" xsi:nil="true"/>
    <lcf76f155ced4ddcb4097134ff3c332f xmlns="fd876ac2-1d1d-4264-8362-931768fe772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931B559-0E7C-4727-BE74-D6D173D0D6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876ac2-1d1d-4264-8362-931768fe772b"/>
    <ds:schemaRef ds:uri="a3a7f14f-96ea-481b-b682-cc493fb505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sharepoint/v3/fields"/>
    <ds:schemaRef ds:uri="http://www.w3.org/XML/1998/namespace"/>
    <ds:schemaRef ds:uri="a3a7f14f-96ea-481b-b682-cc493fb50581"/>
    <ds:schemaRef ds:uri="fd876ac2-1d1d-4264-8362-931768fe772b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LFT_PPT_4x3</Template>
  <TotalTime>209</TotalTime>
  <Words>331</Words>
  <Application>Microsoft Office PowerPoint</Application>
  <PresentationFormat>Widescreen</PresentationFormat>
  <Paragraphs>78</Paragraphs>
  <Slides>13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Blue Section Divider</vt:lpstr>
      <vt:lpstr>White Section Divider</vt:lpstr>
      <vt:lpstr>White Interior</vt:lpstr>
      <vt:lpstr>Blue Interior</vt:lpstr>
      <vt:lpstr>Western Intake Partnership</vt:lpstr>
      <vt:lpstr>Western Intake Partnership</vt:lpstr>
      <vt:lpstr>Western Intake Partnership</vt:lpstr>
      <vt:lpstr>Western Intake Partnership</vt:lpstr>
      <vt:lpstr>Western Intake Partnership Regional Water Treatment Facility (RWTF)</vt:lpstr>
      <vt:lpstr>WIP Regional Water Treatment Facility (RWTF)</vt:lpstr>
      <vt:lpstr>WIP RWTF Vicinity Map</vt:lpstr>
      <vt:lpstr>Concept for Raw Water Intake and Tunnel to RWTF</vt:lpstr>
      <vt:lpstr>What’s included in a Regional Water Treatment Facility?</vt:lpstr>
      <vt:lpstr>Preliminary Site Plan</vt:lpstr>
      <vt:lpstr>Preliminary Site Plan on Aerial</vt:lpstr>
      <vt:lpstr>Preliminary Planting/Landscape Plan</vt:lpstr>
      <vt:lpstr>Preliminary Planting/Landscape Plan</vt:lpstr>
      <vt:lpstr>Aerial View of Preliminary Site Plan</vt:lpstr>
      <vt:lpstr>Tentative Operations Building Visual – Natural Aesthetic</vt:lpstr>
      <vt:lpstr>Questions &amp; 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Western Intake Partners</dc:title>
  <dc:creator>Boone, Kelly</dc:creator>
  <cp:lastModifiedBy>Boone, Kelly</cp:lastModifiedBy>
  <cp:revision>19</cp:revision>
  <cp:lastPrinted>2015-05-07T18:19:55Z</cp:lastPrinted>
  <dcterms:created xsi:type="dcterms:W3CDTF">2022-04-25T15:48:28Z</dcterms:created>
  <dcterms:modified xsi:type="dcterms:W3CDTF">2023-12-27T14:33:47Z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0x01010072ACB1B3B78572419F122FAD0944BBF3</vt:lpwstr>
  </property>
</Properties>
</file>